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587" r:id="rId4"/>
    <p:sldId id="1430" r:id="rId5"/>
    <p:sldId id="1431" r:id="rId7"/>
    <p:sldId id="1432" r:id="rId8"/>
    <p:sldId id="1433" r:id="rId9"/>
    <p:sldId id="1434" r:id="rId10"/>
    <p:sldId id="1435" r:id="rId11"/>
    <p:sldId id="1436" r:id="rId12"/>
    <p:sldId id="1437" r:id="rId13"/>
    <p:sldId id="1375" r:id="rId14"/>
    <p:sldId id="1409" r:id="rId15"/>
    <p:sldId id="1399" r:id="rId16"/>
    <p:sldId id="1438" r:id="rId17"/>
    <p:sldId id="1439" r:id="rId18"/>
    <p:sldId id="1440" r:id="rId19"/>
    <p:sldId id="1410" r:id="rId20"/>
    <p:sldId id="1400" r:id="rId21"/>
    <p:sldId id="1402" r:id="rId22"/>
    <p:sldId id="1441" r:id="rId23"/>
    <p:sldId id="1403" r:id="rId24"/>
    <p:sldId id="1411" r:id="rId25"/>
    <p:sldId id="1412" r:id="rId26"/>
    <p:sldId id="1404" r:id="rId27"/>
    <p:sldId id="1413" r:id="rId28"/>
    <p:sldId id="1405" r:id="rId29"/>
    <p:sldId id="1414" r:id="rId30"/>
    <p:sldId id="1406" r:id="rId31"/>
    <p:sldId id="1415" r:id="rId32"/>
    <p:sldId id="1416" r:id="rId33"/>
    <p:sldId id="1407" r:id="rId34"/>
    <p:sldId id="1419" r:id="rId35"/>
    <p:sldId id="1417" r:id="rId36"/>
    <p:sldId id="1420" r:id="rId37"/>
    <p:sldId id="1401" r:id="rId38"/>
    <p:sldId id="1422" r:id="rId39"/>
    <p:sldId id="1442" r:id="rId4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66"/>
    <a:srgbClr val="009900"/>
    <a:srgbClr val="008000"/>
    <a:srgbClr val="FF0000"/>
    <a:srgbClr val="FFCC00"/>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84"/>
    <p:restoredTop sz="94652"/>
  </p:normalViewPr>
  <p:slideViewPr>
    <p:cSldViewPr showGuides="1">
      <p:cViewPr varScale="1">
        <p:scale>
          <a:sx n="66" d="100"/>
          <a:sy n="66" d="100"/>
        </p:scale>
        <p:origin x="12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972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4371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371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4371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371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371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88E30640-26DB-4604-80FC-4903F822AB0F}"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幻灯片图像占位符 66561"/>
          <p:cNvSpPr>
            <a:spLocks noRot="1" noTextEdit="1"/>
          </p:cNvSpPr>
          <p:nvPr>
            <p:ph type="sldImg"/>
          </p:nvPr>
        </p:nvSpPr>
        <p:spPr/>
      </p:sp>
      <p:sp>
        <p:nvSpPr>
          <p:cNvPr id="66563" name="文本占位符 66562"/>
          <p:cNvSpPr/>
          <p:nvPr>
            <p:ph type="body" idx="1"/>
          </p:nvPr>
        </p:nvSpPr>
        <p:spPr/>
        <p:txBody>
          <a:bodyPr/>
          <a:p>
            <a:pPr lvl="0"/>
            <a:r>
              <a:rPr lang="en-US" altLang="zh-CN"/>
              <a:t>3DES</a:t>
            </a:r>
            <a:r>
              <a:rPr lang="zh-CN" altLang="en-US" dirty="0"/>
              <a:t>将在下一章讲到。</a:t>
            </a:r>
            <a:endParaRPr lang="zh-CN" altLang="en-US" dirty="0"/>
          </a:p>
          <a:p>
            <a:pPr lvl="0"/>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23553"/>
          <p:cNvSpPr>
            <a:spLocks noRot="1" noTextEdit="1"/>
          </p:cNvSpPr>
          <p:nvPr>
            <p:ph type="sldImg"/>
          </p:nvPr>
        </p:nvSpPr>
        <p:spPr/>
      </p:sp>
      <p:sp>
        <p:nvSpPr>
          <p:cNvPr id="23555" name="文本占位符 23554"/>
          <p:cNvSpPr/>
          <p:nvPr>
            <p:ph type="body" idx="1"/>
          </p:nvPr>
        </p:nvSpPr>
        <p:spPr/>
        <p:txBody>
          <a:bodyPr/>
          <a:p>
            <a:pPr lvl="0">
              <a:lnSpc>
                <a:spcPct val="80000"/>
              </a:lnSpc>
            </a:pPr>
            <a:r>
              <a:rPr lang="en-US" altLang="zh-CN" sz="800"/>
              <a:t>1. 1997</a:t>
            </a:r>
            <a:r>
              <a:rPr lang="zh-CN" altLang="en-US" sz="800" dirty="0"/>
              <a:t>年</a:t>
            </a:r>
            <a:r>
              <a:rPr lang="en-US" altLang="zh-CN" sz="800"/>
              <a:t>1</a:t>
            </a:r>
            <a:r>
              <a:rPr lang="zh-CN" altLang="en-US" sz="800" dirty="0"/>
              <a:t>月</a:t>
            </a:r>
            <a:r>
              <a:rPr lang="en-US" altLang="zh-CN" sz="800"/>
              <a:t>2</a:t>
            </a:r>
            <a:r>
              <a:rPr lang="zh-CN" altLang="en-US" sz="800" dirty="0"/>
              <a:t>日，</a:t>
            </a:r>
            <a:r>
              <a:rPr lang="en-US" altLang="zh-CN" sz="800"/>
              <a:t>NIST</a:t>
            </a:r>
            <a:r>
              <a:rPr lang="zh-CN" altLang="en-US" sz="800" dirty="0"/>
              <a:t>发起</a:t>
            </a:r>
            <a:r>
              <a:rPr lang="en-US" altLang="zh-CN" sz="800"/>
              <a:t>AES</a:t>
            </a:r>
            <a:r>
              <a:rPr lang="zh-CN" altLang="en-US" sz="800" dirty="0"/>
              <a:t>开发活动，并于</a:t>
            </a:r>
            <a:r>
              <a:rPr lang="en-US" altLang="zh-CN" sz="800"/>
              <a:t>9</a:t>
            </a:r>
            <a:r>
              <a:rPr lang="zh-CN" altLang="en-US" sz="800" dirty="0"/>
              <a:t>月</a:t>
            </a:r>
            <a:r>
              <a:rPr lang="en-US" altLang="zh-CN" sz="800"/>
              <a:t>12</a:t>
            </a:r>
            <a:r>
              <a:rPr lang="zh-CN" altLang="en-US" sz="800" dirty="0"/>
              <a:t>日形成了正式的征集活动 </a:t>
            </a:r>
            <a:r>
              <a:rPr lang="en-US" altLang="zh-CN" sz="800"/>
              <a:t>- AES (Advanced Encryption Standard) </a:t>
            </a:r>
            <a:r>
              <a:rPr lang="zh-CN" altLang="en-US" sz="800" dirty="0"/>
              <a:t>，并专门成立了</a:t>
            </a:r>
            <a:r>
              <a:rPr lang="en-US" altLang="zh-CN" sz="800"/>
              <a:t>AES</a:t>
            </a:r>
            <a:r>
              <a:rPr lang="zh-CN" altLang="en-US" sz="800" dirty="0"/>
              <a:t>工作组，目的是为了确定一非保密的、公开披露的、全球免费使用的分组密码算法，用于保护下一代政府的敏感信息，也希望能够成为秘密的和公开部门的数据加密标准</a:t>
            </a:r>
            <a:r>
              <a:rPr lang="en-US" altLang="zh-CN" sz="800"/>
              <a:t>(DES)</a:t>
            </a:r>
            <a:r>
              <a:rPr lang="zh-CN" altLang="en-US" sz="800" dirty="0"/>
              <a:t>。</a:t>
            </a:r>
            <a:endParaRPr lang="zh-CN" altLang="en-US" sz="800" dirty="0"/>
          </a:p>
          <a:p>
            <a:pPr lvl="0">
              <a:lnSpc>
                <a:spcPct val="80000"/>
              </a:lnSpc>
            </a:pPr>
            <a:endParaRPr lang="zh-CN" altLang="en-US" sz="800" dirty="0"/>
          </a:p>
          <a:p>
            <a:pPr lvl="0">
              <a:lnSpc>
                <a:spcPct val="80000"/>
              </a:lnSpc>
            </a:pPr>
            <a:r>
              <a:rPr lang="en-US" altLang="zh-CN" sz="800"/>
              <a:t>1997</a:t>
            </a:r>
            <a:r>
              <a:rPr lang="zh-CN" altLang="en-US" sz="800" dirty="0"/>
              <a:t>年</a:t>
            </a:r>
            <a:r>
              <a:rPr lang="en-US" altLang="zh-CN" sz="800"/>
              <a:t>9</a:t>
            </a:r>
            <a:r>
              <a:rPr lang="zh-CN" altLang="en-US" sz="800" dirty="0"/>
              <a:t>月</a:t>
            </a:r>
            <a:r>
              <a:rPr lang="en-US" altLang="zh-CN" sz="800"/>
              <a:t>12</a:t>
            </a:r>
            <a:r>
              <a:rPr lang="zh-CN" altLang="en-US" sz="800" dirty="0"/>
              <a:t>日在</a:t>
            </a:r>
            <a:r>
              <a:rPr lang="en-US" altLang="zh-CN" sz="800"/>
              <a:t>Federal Register</a:t>
            </a:r>
            <a:r>
              <a:rPr lang="zh-CN" altLang="en-US" sz="800" dirty="0"/>
              <a:t>公布了征集</a:t>
            </a:r>
            <a:r>
              <a:rPr lang="en-US" altLang="zh-CN" sz="800"/>
              <a:t>AES</a:t>
            </a:r>
            <a:r>
              <a:rPr lang="zh-CN" altLang="en-US" sz="800" dirty="0"/>
              <a:t>候选算法的通告。</a:t>
            </a:r>
            <a:r>
              <a:rPr lang="en-US" altLang="zh-CN" sz="800"/>
              <a:t>AES</a:t>
            </a:r>
            <a:r>
              <a:rPr lang="zh-CN" altLang="en-US" sz="800" dirty="0"/>
              <a:t>的基本要求比三重</a:t>
            </a:r>
            <a:r>
              <a:rPr lang="en-US" altLang="zh-CN" sz="800"/>
              <a:t>DES</a:t>
            </a:r>
            <a:r>
              <a:rPr lang="zh-CN" altLang="en-US" sz="800" dirty="0"/>
              <a:t>快而且至少和三重</a:t>
            </a:r>
            <a:r>
              <a:rPr lang="en-US" altLang="zh-CN" sz="800"/>
              <a:t>DES</a:t>
            </a:r>
            <a:r>
              <a:rPr lang="zh-CN" altLang="en-US" sz="800" dirty="0"/>
              <a:t>一样安全，分组长度为</a:t>
            </a:r>
            <a:r>
              <a:rPr lang="en-US" altLang="zh-CN" sz="800"/>
              <a:t>128 bit</a:t>
            </a:r>
            <a:r>
              <a:rPr lang="zh-CN" altLang="en-US" sz="800" dirty="0"/>
              <a:t>，密钥长度为</a:t>
            </a:r>
            <a:r>
              <a:rPr lang="en-US" altLang="zh-CN" sz="800"/>
              <a:t>128/192/256 bit</a:t>
            </a:r>
            <a:r>
              <a:rPr lang="zh-CN" altLang="en-US" sz="800" dirty="0"/>
              <a:t>。</a:t>
            </a:r>
            <a:endParaRPr lang="zh-CN" altLang="en-US" sz="800" dirty="0"/>
          </a:p>
          <a:p>
            <a:pPr lvl="0">
              <a:lnSpc>
                <a:spcPct val="80000"/>
              </a:lnSpc>
            </a:pPr>
            <a:endParaRPr lang="zh-CN" altLang="en-US" sz="800" dirty="0"/>
          </a:p>
          <a:p>
            <a:pPr lvl="0">
              <a:lnSpc>
                <a:spcPct val="80000"/>
              </a:lnSpc>
            </a:pPr>
            <a:r>
              <a:rPr lang="en-US" altLang="zh-CN" sz="800"/>
              <a:t>1998</a:t>
            </a:r>
            <a:r>
              <a:rPr lang="zh-CN" altLang="en-US" sz="800" dirty="0"/>
              <a:t>年</a:t>
            </a:r>
            <a:r>
              <a:rPr lang="en-US" altLang="zh-CN" sz="800"/>
              <a:t>8</a:t>
            </a:r>
            <a:r>
              <a:rPr lang="zh-CN" altLang="en-US" sz="800" dirty="0"/>
              <a:t>月</a:t>
            </a:r>
            <a:r>
              <a:rPr lang="en-US" altLang="zh-CN" sz="800"/>
              <a:t>20</a:t>
            </a:r>
            <a:r>
              <a:rPr lang="zh-CN" altLang="en-US" sz="800" dirty="0"/>
              <a:t>日</a:t>
            </a:r>
            <a:r>
              <a:rPr lang="en-US" altLang="zh-CN" sz="800"/>
              <a:t>NIST</a:t>
            </a:r>
            <a:r>
              <a:rPr lang="zh-CN" altLang="en-US" sz="800" dirty="0"/>
              <a:t>召开了第一次</a:t>
            </a:r>
            <a:r>
              <a:rPr lang="en-US" altLang="zh-CN" sz="800"/>
              <a:t>AES</a:t>
            </a:r>
            <a:r>
              <a:rPr lang="zh-CN" altLang="en-US" sz="800" dirty="0"/>
              <a:t>候选会议，并公布了</a:t>
            </a:r>
            <a:r>
              <a:rPr lang="en-US" altLang="zh-CN" sz="800"/>
              <a:t>15</a:t>
            </a:r>
            <a:r>
              <a:rPr lang="zh-CN" altLang="en-US" sz="800" dirty="0"/>
              <a:t>个</a:t>
            </a:r>
            <a:r>
              <a:rPr lang="en-US" altLang="zh-CN" sz="800"/>
              <a:t>AES</a:t>
            </a:r>
            <a:r>
              <a:rPr lang="zh-CN" altLang="en-US" sz="800" dirty="0"/>
              <a:t>候选算法。</a:t>
            </a:r>
            <a:endParaRPr lang="zh-CN" altLang="en-US" sz="800" dirty="0"/>
          </a:p>
          <a:p>
            <a:pPr lvl="0">
              <a:lnSpc>
                <a:spcPct val="80000"/>
              </a:lnSpc>
            </a:pPr>
            <a:endParaRPr lang="zh-CN" altLang="en-US" sz="800" dirty="0"/>
          </a:p>
          <a:p>
            <a:pPr lvl="0">
              <a:lnSpc>
                <a:spcPct val="80000"/>
              </a:lnSpc>
            </a:pPr>
            <a:r>
              <a:rPr lang="en-US" altLang="zh-CN" sz="800"/>
              <a:t>1999</a:t>
            </a:r>
            <a:r>
              <a:rPr lang="zh-CN" altLang="en-US" sz="800" dirty="0"/>
              <a:t>年</a:t>
            </a:r>
            <a:r>
              <a:rPr lang="en-US" altLang="zh-CN" sz="800"/>
              <a:t>3</a:t>
            </a:r>
            <a:r>
              <a:rPr lang="zh-CN" altLang="en-US" sz="800" dirty="0"/>
              <a:t>月</a:t>
            </a:r>
            <a:r>
              <a:rPr lang="en-US" altLang="zh-CN" sz="800"/>
              <a:t>22</a:t>
            </a:r>
            <a:r>
              <a:rPr lang="zh-CN" altLang="en-US" sz="800" dirty="0"/>
              <a:t>日举行第二次</a:t>
            </a:r>
            <a:r>
              <a:rPr lang="en-US" altLang="zh-CN" sz="800"/>
              <a:t>AES</a:t>
            </a:r>
            <a:r>
              <a:rPr lang="zh-CN" altLang="en-US" sz="800" dirty="0"/>
              <a:t>候选会议，公开</a:t>
            </a:r>
            <a:r>
              <a:rPr lang="en-US" altLang="zh-CN" sz="800"/>
              <a:t>15</a:t>
            </a:r>
            <a:r>
              <a:rPr lang="zh-CN" altLang="en-US" sz="800" dirty="0"/>
              <a:t>个候选算法的讨论结果。关于算法的讨论于</a:t>
            </a:r>
            <a:r>
              <a:rPr lang="en-US" altLang="zh-CN" sz="800"/>
              <a:t>1999</a:t>
            </a:r>
            <a:r>
              <a:rPr lang="zh-CN" altLang="en-US" sz="800" dirty="0"/>
              <a:t>年</a:t>
            </a:r>
            <a:r>
              <a:rPr lang="en-US" altLang="zh-CN" sz="800"/>
              <a:t>4</a:t>
            </a:r>
            <a:r>
              <a:rPr lang="zh-CN" altLang="en-US" sz="800" dirty="0"/>
              <a:t>月</a:t>
            </a:r>
            <a:r>
              <a:rPr lang="en-US" altLang="zh-CN" sz="800"/>
              <a:t>15</a:t>
            </a:r>
            <a:r>
              <a:rPr lang="zh-CN" altLang="en-US" sz="800" dirty="0"/>
              <a:t>日结束，从</a:t>
            </a:r>
            <a:r>
              <a:rPr lang="en-US" altLang="zh-CN" sz="800"/>
              <a:t>15</a:t>
            </a:r>
            <a:r>
              <a:rPr lang="zh-CN" altLang="en-US" sz="800" dirty="0"/>
              <a:t>个中选出</a:t>
            </a:r>
            <a:r>
              <a:rPr lang="en-US" altLang="zh-CN" sz="800"/>
              <a:t>5</a:t>
            </a:r>
            <a:r>
              <a:rPr lang="zh-CN" altLang="en-US" sz="800" dirty="0"/>
              <a:t>个。</a:t>
            </a:r>
            <a:r>
              <a:rPr lang="en-US" altLang="zh-CN" sz="800"/>
              <a:t>NIST</a:t>
            </a:r>
            <a:r>
              <a:rPr lang="zh-CN" altLang="en-US" sz="800" dirty="0"/>
              <a:t>从这</a:t>
            </a:r>
            <a:r>
              <a:rPr lang="en-US" altLang="zh-CN" sz="800"/>
              <a:t>5</a:t>
            </a:r>
            <a:r>
              <a:rPr lang="zh-CN" altLang="en-US" sz="800" dirty="0"/>
              <a:t>个算法选取一个做为</a:t>
            </a:r>
            <a:r>
              <a:rPr lang="en-US" altLang="zh-CN" sz="800"/>
              <a:t>AES</a:t>
            </a:r>
            <a:r>
              <a:rPr lang="zh-CN" altLang="en-US" sz="800" dirty="0"/>
              <a:t>。</a:t>
            </a:r>
            <a:endParaRPr lang="zh-CN" altLang="en-US" sz="800" dirty="0"/>
          </a:p>
          <a:p>
            <a:pPr lvl="0">
              <a:lnSpc>
                <a:spcPct val="80000"/>
              </a:lnSpc>
            </a:pPr>
            <a:endParaRPr lang="zh-CN" altLang="en-US" sz="800" dirty="0"/>
          </a:p>
          <a:p>
            <a:pPr lvl="0">
              <a:lnSpc>
                <a:spcPct val="80000"/>
              </a:lnSpc>
            </a:pPr>
            <a:r>
              <a:rPr lang="en-US" altLang="zh-CN" sz="800"/>
              <a:t>2000</a:t>
            </a:r>
            <a:r>
              <a:rPr lang="zh-CN" altLang="en-US" sz="800" dirty="0"/>
              <a:t>年</a:t>
            </a:r>
            <a:r>
              <a:rPr lang="en-US" altLang="zh-CN" sz="800"/>
              <a:t>4</a:t>
            </a:r>
            <a:r>
              <a:rPr lang="zh-CN" altLang="en-US" sz="800" dirty="0"/>
              <a:t>月</a:t>
            </a:r>
            <a:r>
              <a:rPr lang="en-US" altLang="zh-CN" sz="800"/>
              <a:t>13</a:t>
            </a:r>
            <a:r>
              <a:rPr lang="zh-CN" altLang="en-US" sz="800" dirty="0"/>
              <a:t>、</a:t>
            </a:r>
            <a:r>
              <a:rPr lang="en-US" altLang="zh-CN" sz="800"/>
              <a:t>14</a:t>
            </a:r>
            <a:r>
              <a:rPr lang="zh-CN" altLang="en-US" sz="800" dirty="0"/>
              <a:t>日在</a:t>
            </a:r>
            <a:r>
              <a:rPr lang="en-US" altLang="zh-CN" sz="800"/>
              <a:t>New York</a:t>
            </a:r>
            <a:r>
              <a:rPr lang="zh-CN" altLang="en-US" sz="800" dirty="0"/>
              <a:t>举行了</a:t>
            </a:r>
            <a:r>
              <a:rPr lang="en-US" altLang="zh-CN" sz="800"/>
              <a:t>AES</a:t>
            </a:r>
            <a:r>
              <a:rPr lang="zh-CN" altLang="en-US" sz="800" dirty="0"/>
              <a:t>第三次候选大会，</a:t>
            </a:r>
            <a:r>
              <a:rPr lang="en-US" altLang="zh-CN" sz="800"/>
              <a:t>NIST</a:t>
            </a:r>
            <a:r>
              <a:rPr lang="zh-CN" altLang="en-US" sz="800" dirty="0"/>
              <a:t>听取来自全球的</a:t>
            </a:r>
            <a:r>
              <a:rPr lang="en-US" altLang="zh-CN" sz="800"/>
              <a:t>200</a:t>
            </a:r>
            <a:r>
              <a:rPr lang="zh-CN" altLang="en-US" sz="800" dirty="0"/>
              <a:t>多个密码研究团体的建议。</a:t>
            </a:r>
            <a:endParaRPr lang="zh-CN" altLang="en-US" sz="800" dirty="0"/>
          </a:p>
          <a:p>
            <a:pPr lvl="0">
              <a:lnSpc>
                <a:spcPct val="80000"/>
              </a:lnSpc>
            </a:pPr>
            <a:endParaRPr lang="zh-CN" altLang="en-US" sz="800" dirty="0"/>
          </a:p>
          <a:p>
            <a:pPr lvl="0">
              <a:lnSpc>
                <a:spcPct val="80000"/>
              </a:lnSpc>
            </a:pPr>
            <a:r>
              <a:rPr lang="en-US" altLang="zh-CN" sz="800"/>
              <a:t>2000</a:t>
            </a:r>
            <a:r>
              <a:rPr lang="zh-CN" altLang="en-US" sz="800" dirty="0"/>
              <a:t>年</a:t>
            </a:r>
            <a:r>
              <a:rPr lang="en-US" altLang="zh-CN" sz="800"/>
              <a:t>10</a:t>
            </a:r>
            <a:r>
              <a:rPr lang="zh-CN" altLang="en-US" sz="800" dirty="0"/>
              <a:t>月</a:t>
            </a:r>
            <a:r>
              <a:rPr lang="en-US" altLang="zh-CN" sz="800"/>
              <a:t>2</a:t>
            </a:r>
            <a:r>
              <a:rPr lang="zh-CN" altLang="en-US" sz="800" dirty="0"/>
              <a:t>日，</a:t>
            </a:r>
            <a:r>
              <a:rPr lang="en-US" altLang="zh-CN" sz="800"/>
              <a:t>NIST</a:t>
            </a:r>
            <a:r>
              <a:rPr lang="zh-CN" altLang="en-US" sz="800" dirty="0"/>
              <a:t>宣布选定</a:t>
            </a:r>
            <a:r>
              <a:rPr lang="en-US" altLang="zh-CN" sz="800" dirty="0" err="1"/>
              <a:t>Rijndael</a:t>
            </a:r>
            <a:r>
              <a:rPr lang="zh-CN" altLang="en-US" sz="800" dirty="0"/>
              <a:t>做为</a:t>
            </a:r>
            <a:r>
              <a:rPr lang="en-US" altLang="zh-CN" sz="800"/>
              <a:t>AES</a:t>
            </a:r>
            <a:r>
              <a:rPr lang="zh-CN" altLang="en-US" sz="800" dirty="0"/>
              <a:t>的建议标准。</a:t>
            </a:r>
            <a:endParaRPr lang="zh-CN" altLang="en-US" sz="800" dirty="0"/>
          </a:p>
          <a:p>
            <a:pPr lvl="0">
              <a:lnSpc>
                <a:spcPct val="80000"/>
              </a:lnSpc>
            </a:pPr>
            <a:endParaRPr lang="zh-CN" altLang="en-US" sz="800" dirty="0"/>
          </a:p>
          <a:p>
            <a:pPr lvl="0">
              <a:lnSpc>
                <a:spcPct val="80000"/>
              </a:lnSpc>
            </a:pPr>
            <a:r>
              <a:rPr lang="en-US" altLang="zh-CN" sz="800"/>
              <a:t>2. 5</a:t>
            </a:r>
            <a:r>
              <a:rPr lang="zh-CN" altLang="en-US" sz="800" dirty="0"/>
              <a:t>个最后的候选算法分别是：</a:t>
            </a:r>
            <a:endParaRPr lang="zh-CN" altLang="en-US" sz="800" dirty="0"/>
          </a:p>
          <a:p>
            <a:pPr lvl="0">
              <a:lnSpc>
                <a:spcPct val="80000"/>
              </a:lnSpc>
            </a:pPr>
            <a:r>
              <a:rPr lang="zh-CN" altLang="en-US" sz="800" dirty="0"/>
              <a:t>	</a:t>
            </a:r>
            <a:r>
              <a:rPr lang="en-US" altLang="zh-CN" sz="800"/>
              <a:t>MARS, submitted by International Business Machines Corporation (U.S.)</a:t>
            </a:r>
            <a:r>
              <a:rPr lang="zh-CN" altLang="en-US" sz="800" dirty="0"/>
              <a:t>；</a:t>
            </a:r>
            <a:endParaRPr lang="zh-CN" altLang="en-US" sz="800" dirty="0"/>
          </a:p>
          <a:p>
            <a:pPr lvl="0">
              <a:lnSpc>
                <a:spcPct val="80000"/>
              </a:lnSpc>
            </a:pPr>
            <a:r>
              <a:rPr lang="zh-CN" altLang="en-US" sz="800" dirty="0"/>
              <a:t>	</a:t>
            </a:r>
            <a:r>
              <a:rPr lang="en-US" altLang="zh-CN" sz="800"/>
              <a:t>RC6, submitted by RSA Laboratories (U.S.)</a:t>
            </a:r>
            <a:r>
              <a:rPr lang="zh-CN" altLang="en-US" sz="800" dirty="0"/>
              <a:t>；</a:t>
            </a:r>
            <a:endParaRPr lang="zh-CN" altLang="en-US" sz="800" dirty="0"/>
          </a:p>
          <a:p>
            <a:pPr lvl="0">
              <a:lnSpc>
                <a:spcPct val="80000"/>
              </a:lnSpc>
            </a:pPr>
            <a:r>
              <a:rPr lang="zh-CN" altLang="en-US" sz="800" dirty="0"/>
              <a:t>	</a:t>
            </a:r>
            <a:r>
              <a:rPr lang="en-US" altLang="zh-CN" sz="800" dirty="0" err="1"/>
              <a:t>Rijndael</a:t>
            </a:r>
            <a:r>
              <a:rPr lang="en-US" altLang="zh-CN" sz="800"/>
              <a:t>, submitted by Joan </a:t>
            </a:r>
            <a:r>
              <a:rPr lang="en-US" altLang="zh-CN" sz="800" dirty="0" err="1"/>
              <a:t>Daemen</a:t>
            </a:r>
            <a:r>
              <a:rPr lang="en-US" altLang="zh-CN" sz="800"/>
              <a:t> and Vincent </a:t>
            </a:r>
            <a:r>
              <a:rPr lang="en-US" altLang="zh-CN" sz="800" dirty="0" err="1"/>
              <a:t>Rijmen</a:t>
            </a:r>
            <a:r>
              <a:rPr lang="en-US" altLang="zh-CN" sz="800"/>
              <a:t> (Belgium)</a:t>
            </a:r>
            <a:r>
              <a:rPr lang="zh-CN" altLang="en-US" sz="800" dirty="0"/>
              <a:t>；</a:t>
            </a:r>
            <a:endParaRPr lang="zh-CN" altLang="en-US" sz="800" dirty="0"/>
          </a:p>
          <a:p>
            <a:pPr lvl="0">
              <a:lnSpc>
                <a:spcPct val="80000"/>
              </a:lnSpc>
            </a:pPr>
            <a:r>
              <a:rPr lang="zh-CN" altLang="en-US" sz="800" dirty="0"/>
              <a:t>	</a:t>
            </a:r>
            <a:r>
              <a:rPr lang="en-US" altLang="zh-CN" sz="800"/>
              <a:t>Serpent, submitted by Ross Anderson (U.K.), Eli </a:t>
            </a:r>
            <a:r>
              <a:rPr lang="en-US" altLang="zh-CN" sz="800" dirty="0" err="1"/>
              <a:t>Biham</a:t>
            </a:r>
            <a:r>
              <a:rPr lang="en-US" altLang="zh-CN" sz="800"/>
              <a:t> (Israel), and Lars Knudsen (Norway)</a:t>
            </a:r>
            <a:r>
              <a:rPr lang="zh-CN" altLang="en-US" sz="800" dirty="0"/>
              <a:t>；</a:t>
            </a:r>
            <a:endParaRPr lang="zh-CN" altLang="en-US" sz="800" dirty="0"/>
          </a:p>
          <a:p>
            <a:pPr lvl="0">
              <a:lnSpc>
                <a:spcPct val="80000"/>
              </a:lnSpc>
            </a:pPr>
            <a:r>
              <a:rPr lang="zh-CN" altLang="en-US" sz="800" dirty="0"/>
              <a:t>	</a:t>
            </a:r>
            <a:r>
              <a:rPr lang="en-US" altLang="zh-CN" sz="800" dirty="0" err="1"/>
              <a:t>Twofish</a:t>
            </a:r>
            <a:r>
              <a:rPr lang="en-US" altLang="zh-CN" sz="800"/>
              <a:t>, submitted by Bruce </a:t>
            </a:r>
            <a:r>
              <a:rPr lang="en-US" altLang="zh-CN" sz="800" dirty="0" err="1"/>
              <a:t>Schneier</a:t>
            </a:r>
            <a:r>
              <a:rPr lang="en-US" altLang="zh-CN" sz="800"/>
              <a:t>, John Kelsey, Doug Whiting, David Wagner, Chris Hall and </a:t>
            </a:r>
            <a:r>
              <a:rPr lang="en-US" altLang="zh-CN" sz="800" dirty="0" err="1"/>
              <a:t>Niels</a:t>
            </a:r>
            <a:r>
              <a:rPr lang="en-US" altLang="zh-CN" sz="800"/>
              <a:t> Ferguson (U.S.)</a:t>
            </a:r>
            <a:r>
              <a:rPr lang="zh-CN" altLang="en-US" sz="800" dirty="0"/>
              <a:t>；</a:t>
            </a:r>
            <a:endParaRPr lang="zh-CN" altLang="en-US" sz="800" dirty="0"/>
          </a:p>
          <a:p>
            <a:pPr lvl="0">
              <a:lnSpc>
                <a:spcPct val="80000"/>
              </a:lnSpc>
            </a:pPr>
            <a:endParaRPr lang="zh-CN" altLang="en-US" sz="800" dirty="0"/>
          </a:p>
          <a:p>
            <a:pPr lvl="0">
              <a:lnSpc>
                <a:spcPct val="80000"/>
              </a:lnSpc>
            </a:pPr>
            <a:r>
              <a:rPr lang="en-US" altLang="zh-CN" sz="800"/>
              <a:t>3. The Home Page is: http://</a:t>
            </a:r>
            <a:r>
              <a:rPr lang="en-US" altLang="zh-CN" sz="800" dirty="0" err="1"/>
              <a:t>csrc.nist.gov/encryption/aes</a:t>
            </a:r>
            <a:r>
              <a:rPr lang="en-US" altLang="zh-CN" sz="800"/>
              <a:t>/</a:t>
            </a:r>
            <a:endParaRPr lang="en-US" altLang="zh-CN" sz="800"/>
          </a:p>
          <a:p>
            <a:pPr lvl="0">
              <a:lnSpc>
                <a:spcPct val="80000"/>
              </a:lnSpc>
            </a:pPr>
            <a:endParaRPr lang="en-US" altLang="zh-CN" sz="800"/>
          </a:p>
          <a:p>
            <a:pPr lvl="0">
              <a:lnSpc>
                <a:spcPct val="80000"/>
              </a:lnSpc>
            </a:pPr>
            <a:r>
              <a:rPr lang="en-US" altLang="zh-CN" sz="800"/>
              <a:t>4. </a:t>
            </a:r>
            <a:r>
              <a:rPr lang="en-US" altLang="zh-CN" sz="800" dirty="0" err="1"/>
              <a:t>Rijndael</a:t>
            </a:r>
            <a:r>
              <a:rPr lang="zh-CN" altLang="en-US" sz="800" dirty="0"/>
              <a:t>算法的原型是</a:t>
            </a:r>
            <a:r>
              <a:rPr lang="en-US" altLang="zh-CN" sz="800"/>
              <a:t>Square</a:t>
            </a:r>
            <a:r>
              <a:rPr lang="zh-CN" altLang="en-US" sz="800" dirty="0"/>
              <a:t>算法，其设计策略是宽轨迹策略</a:t>
            </a:r>
            <a:r>
              <a:rPr lang="en-US" altLang="zh-CN" sz="800"/>
              <a:t>(Wide Trail Strategy)</a:t>
            </a:r>
            <a:r>
              <a:rPr lang="zh-CN" altLang="en-US" sz="800" dirty="0"/>
              <a:t>。这种策略是针对差分分析和线性分析提出的。</a:t>
            </a:r>
            <a:r>
              <a:rPr lang="en-US" altLang="zh-CN" sz="800" dirty="0" err="1"/>
              <a:t>Rijndael</a:t>
            </a:r>
            <a:r>
              <a:rPr lang="zh-CN" altLang="en-US" sz="800" dirty="0"/>
              <a:t>是一个迭代分组密码，其分组长度和密钥长度都是可变的，但是为了满足</a:t>
            </a:r>
            <a:r>
              <a:rPr lang="en-US" altLang="zh-CN" sz="800"/>
              <a:t>AES</a:t>
            </a:r>
            <a:r>
              <a:rPr lang="zh-CN" altLang="en-US" sz="800" dirty="0"/>
              <a:t>的要求，分组长度为</a:t>
            </a:r>
            <a:r>
              <a:rPr lang="en-US" altLang="zh-CN" sz="800"/>
              <a:t>128bit</a:t>
            </a:r>
            <a:r>
              <a:rPr lang="zh-CN" altLang="en-US" sz="800" dirty="0"/>
              <a:t>，密码长度为</a:t>
            </a:r>
            <a:r>
              <a:rPr lang="en-US" altLang="zh-CN" sz="800"/>
              <a:t>128/192/256bit</a:t>
            </a:r>
            <a:r>
              <a:rPr lang="zh-CN" altLang="en-US" sz="800" dirty="0"/>
              <a:t>，相应的轮数</a:t>
            </a:r>
            <a:r>
              <a:rPr lang="en-US" altLang="zh-CN" sz="800"/>
              <a:t>r</a:t>
            </a:r>
            <a:r>
              <a:rPr lang="zh-CN" altLang="en-US" sz="800" dirty="0"/>
              <a:t>为</a:t>
            </a:r>
            <a:r>
              <a:rPr lang="en-US" altLang="zh-CN" sz="800"/>
              <a:t>10/12/14</a:t>
            </a:r>
            <a:r>
              <a:rPr lang="zh-CN" altLang="en-US" sz="800" dirty="0"/>
              <a:t>。</a:t>
            </a:r>
            <a:endParaRPr lang="zh-CN" altLang="en-US" sz="800" dirty="0"/>
          </a:p>
          <a:p>
            <a:pPr lvl="0">
              <a:lnSpc>
                <a:spcPct val="80000"/>
              </a:lnSpc>
            </a:pPr>
            <a:endParaRPr lang="zh-CN" altLang="en-US" sz="8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幻灯片图像占位符 31745"/>
          <p:cNvSpPr>
            <a:spLocks noRot="1" noTextEdit="1"/>
          </p:cNvSpPr>
          <p:nvPr>
            <p:ph type="sldImg"/>
          </p:nvPr>
        </p:nvSpPr>
        <p:spPr/>
      </p:sp>
      <p:sp>
        <p:nvSpPr>
          <p:cNvPr id="31747" name="文本占位符 31746"/>
          <p:cNvSpPr/>
          <p:nvPr>
            <p:ph type="body" idx="1"/>
          </p:nvPr>
        </p:nvSpPr>
        <p:spPr/>
        <p:txBody>
          <a:bodyPr/>
          <a:p>
            <a:pPr lvl="0"/>
            <a:r>
              <a:rPr lang="en-US" altLang="zh-CN" dirty="0"/>
              <a:t>http://www-900.ibm.com/developerWorks/cn/security/s-rijn/index.shtml </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幻灯片图像占位符 30721"/>
          <p:cNvSpPr>
            <a:spLocks noRot="1" noTextEdit="1"/>
          </p:cNvSpPr>
          <p:nvPr>
            <p:ph type="sldImg"/>
          </p:nvPr>
        </p:nvSpPr>
        <p:spPr/>
      </p:sp>
      <p:sp>
        <p:nvSpPr>
          <p:cNvPr id="30723" name="文本占位符 30722"/>
          <p:cNvSpPr/>
          <p:nvPr>
            <p:ph type="body" idx="1"/>
          </p:nvPr>
        </p:nvSpPr>
        <p:spPr/>
        <p:txBody>
          <a:bodyPr/>
          <a:p>
            <a:pPr lvl="0"/>
            <a:r>
              <a:rPr lang="en-US" altLang="zh-CN" i="1"/>
              <a:t>How is that pronounced ? </a:t>
            </a:r>
            <a:br>
              <a:rPr lang="en-US" altLang="zh-CN"/>
            </a:br>
            <a:r>
              <a:rPr lang="en-US" altLang="zh-CN"/>
              <a:t>If you're Dutch, Flemish, Indonesian, Surinamer or South-African, it's pronounced like you think it should be. Otherwise, you could pronounce it like "Reign Dahl", "Rain Doll", "Rhine Dahl". We're not picky. As long as you make it sound different from "Region Deal". </a:t>
            </a:r>
            <a:endParaRPr lang="en-US" altLang="zh-CN"/>
          </a:p>
          <a:p>
            <a:pPr lvl="0"/>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314" name="Rectangle 2"/>
          <p:cNvSpPr>
            <a:spLocks noGrp="1" noRot="1" noChangeArrowheads="1"/>
          </p:cNvSpPr>
          <p:nvPr>
            <p:ph type="ctrTitle"/>
          </p:nvPr>
        </p:nvSpPr>
        <p:spPr>
          <a:xfrm>
            <a:off x="685800" y="1981200"/>
            <a:ext cx="77724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13315" name="Rectangle 3"/>
          <p:cNvSpPr>
            <a:spLocks noGrp="1" noRot="1" noChangeArrowheads="1"/>
          </p:cNvSpPr>
          <p:nvPr>
            <p:ph type="subTitle" idx="1"/>
          </p:nvPr>
        </p:nvSpPr>
        <p:spPr>
          <a:xfrm>
            <a:off x="1371600" y="3581400"/>
            <a:ext cx="6400800" cy="1752600"/>
          </a:xfrm>
        </p:spPr>
        <p:txBody>
          <a:bodyPr/>
          <a:lstStyle>
            <a:lvl1pPr marL="0" indent="0" algn="ctr">
              <a:buFont typeface="Wingdings 2" panose="05020102010507070707" pitchFamily="18" charset="2"/>
              <a:buNone/>
              <a:defRPr/>
            </a:lvl1pPr>
          </a:lstStyle>
          <a:p>
            <a:pPr fontAlgn="base"/>
            <a:r>
              <a:rPr lang="zh-CN" altLang="en-US" strike="noStrike" noProof="1"/>
              <a:t>单击此处编辑母版副标题样式</a:t>
            </a:r>
            <a:endParaRPr lang="zh-CN" altLang="en-US" strike="noStrike" noProof="1"/>
          </a:p>
        </p:txBody>
      </p:sp>
      <p:sp>
        <p:nvSpPr>
          <p:cNvPr id="7" name="Rectangle 4"/>
          <p:cNvSpPr>
            <a:spLocks noGrp="1" noChangeArrowheads="1"/>
          </p:cNvSpPr>
          <p:nvPr>
            <p:ph type="dt" sz="half" idx="2"/>
          </p:nvPr>
        </p:nvSpPr>
        <p:spPr bwMode="auto">
          <a:xfrm>
            <a:off x="301625" y="6172200"/>
            <a:ext cx="2289175"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AE48DCA-E810-4641-9E28-7982CBA3CC5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172200"/>
            <a:ext cx="2895600"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172200"/>
            <a:ext cx="2289175" cy="47625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DFFD927-A19F-43CE-9ABE-85D3BC0B0AD7}"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228600"/>
            <a:ext cx="2135187" cy="587057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01625" y="228600"/>
            <a:ext cx="6253163" cy="587057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1625"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194175"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folHlink"/>
              </a:buClr>
              <a:buSzPct val="85000"/>
              <a:buFont typeface="Wingdings 2" panose="05020102010507070707" pitchFamily="18"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2"/>
          <p:cNvSpPr>
            <a:spLocks noGrp="1" noRot="1"/>
          </p:cNvSpPr>
          <p:nvPr>
            <p:ph type="title"/>
          </p:nvPr>
        </p:nvSpPr>
        <p:spPr>
          <a:xfrm>
            <a:off x="301625" y="228600"/>
            <a:ext cx="854075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Rectangle 3"/>
          <p:cNvSpPr>
            <a:spLocks noGrp="1" noRot="1"/>
          </p:cNvSpPr>
          <p:nvPr>
            <p:ph type="body"/>
          </p:nvPr>
        </p:nvSpPr>
        <p:spPr>
          <a:xfrm>
            <a:off x="301625" y="1600200"/>
            <a:ext cx="8540750" cy="4498975"/>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2292" name="Rectangle 4"/>
          <p:cNvSpPr>
            <a:spLocks noGrp="1" noChangeArrowheads="1"/>
          </p:cNvSpPr>
          <p:nvPr>
            <p:ph type="dt" sz="half" idx="2"/>
          </p:nvPr>
        </p:nvSpPr>
        <p:spPr bwMode="auto">
          <a:xfrm>
            <a:off x="301625" y="6245225"/>
            <a:ext cx="2289175" cy="476250"/>
          </a:xfrm>
          <a:prstGeom prst="rect">
            <a:avLst/>
          </a:prstGeom>
          <a:noFill/>
          <a:ln w="9525">
            <a:noFill/>
            <a:miter lim="800000"/>
          </a:ln>
          <a:effectLst/>
        </p:spPr>
        <p:txBody>
          <a:bodyPr vert="horz" wrap="square" lIns="91440" tIns="45720" rIns="91440" bIns="45720" numCol="1" anchor="t" anchorCtr="0" compatLnSpc="1"/>
          <a:lstStyle>
            <a:lvl1pPr>
              <a:defRPr sz="14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93"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b="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94" name="Rectangle 6"/>
          <p:cNvSpPr>
            <a:spLocks noGrp="1" noChangeArrowheads="1"/>
          </p:cNvSpPr>
          <p:nvPr>
            <p:ph type="sldNum" sz="quarter" idx="4"/>
          </p:nvPr>
        </p:nvSpPr>
        <p:spPr bwMode="auto">
          <a:xfrm>
            <a:off x="6553200" y="6245225"/>
            <a:ext cx="2289175" cy="476250"/>
          </a:xfrm>
          <a:prstGeom prst="rect">
            <a:avLst/>
          </a:prstGeom>
          <a:noFill/>
          <a:ln w="9525">
            <a:noFill/>
            <a:miter lim="800000"/>
          </a:ln>
          <a:effectLst/>
        </p:spPr>
        <p:txBody>
          <a:bodyPr vert="horz" wrap="square" lIns="91440" tIns="45720" rIns="91440" bIns="45720" numCol="1" anchor="t" anchorCtr="0" compatLnSpc="1"/>
          <a:lstStyle>
            <a:lvl1pPr algn="r">
              <a:defRPr sz="1400" b="0"/>
            </a:lvl1pPr>
          </a:lstStyle>
          <a:p>
            <a:pPr marL="0" marR="0" lvl="0" indent="0" algn="r" defTabSz="914400" rtl="0" eaLnBrk="1" fontAlgn="base" latinLnBrk="0" hangingPunct="1">
              <a:lnSpc>
                <a:spcPct val="100000"/>
              </a:lnSpc>
              <a:spcBef>
                <a:spcPct val="0"/>
              </a:spcBef>
              <a:spcAft>
                <a:spcPct val="0"/>
              </a:spcAft>
              <a:buClrTx/>
              <a:buSzTx/>
              <a:buFontTx/>
              <a:buNone/>
              <a:defRPr/>
            </a:pPr>
            <a:fld id="{B0BBB9D2-970A-4300-8D39-266693039E93}"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85000"/>
        <a:buFont typeface="Wingdings 2" panose="05020102010507070707" pitchFamily="18"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2" panose="05020102010507070707" pitchFamily="18"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2" panose="05020102010507070707" pitchFamily="18"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2" panose="05020102010507070707"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e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emf"/><Relationship Id="rId1" Type="http://schemas.openxmlformats.org/officeDocument/2006/relationships/image" Target="../media/image24.em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emf"/></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hyperlink" Target="http://csrc.nist.gov/CryptoToolkit/aes/" TargetMode="External"/><Relationship Id="rId1" Type="http://schemas.openxmlformats.org/officeDocument/2006/relationships/hyperlink" Target="http://www.nist.gov/a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098" name="Rectangle 4"/>
          <p:cNvSpPr>
            <a:spLocks noGrp="1"/>
          </p:cNvSpPr>
          <p:nvPr>
            <p:ph type="dt" sz="half" idx="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buFont typeface="Wingdings 2" panose="05020102010507070707" pitchFamily="18" charset="2"/>
              <a:buChar char="•"/>
            </a:pPr>
            <a:fld id="{BB962C8B-B14F-4D97-AF65-F5344CB8AC3E}" type="datetime1">
              <a:rPr lang="zh-CN" altLang="en-US" sz="1400" b="0" dirty="0">
                <a:latin typeface="Arial" panose="020B0604020202020204" pitchFamily="34" charset="0"/>
                <a:ea typeface="宋体" panose="02010600030101010101" pitchFamily="2" charset="-122"/>
              </a:rPr>
            </a:fld>
            <a:endParaRPr lang="zh-CN" altLang="en-US" sz="1400" b="0" dirty="0">
              <a:latin typeface="Arial" panose="020B0604020202020204" pitchFamily="34" charset="0"/>
              <a:ea typeface="宋体" panose="02010600030101010101" pitchFamily="2" charset="-122"/>
            </a:endParaRPr>
          </a:p>
        </p:txBody>
      </p:sp>
      <p:sp>
        <p:nvSpPr>
          <p:cNvPr id="4099" name="Rectangle 6"/>
          <p:cNvSpPr>
            <a:spLocks noGrp="1"/>
          </p:cNvSpPr>
          <p:nvPr>
            <p:ph type="sldNum" sz="quarter" idx="4"/>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buFont typeface="Wingdings 2" panose="05020102010507070707" pitchFamily="18" charset="2"/>
              <a:buChar char="•"/>
            </a:pPr>
            <a:fld id="{9A0DB2DC-4C9A-4742-B13C-FB6460FD3503}" type="slidenum">
              <a:rPr lang="en-US" altLang="zh-CN" sz="1400" b="0" dirty="0">
                <a:latin typeface="Arial" panose="020B0604020202020204" pitchFamily="34" charset="0"/>
              </a:rPr>
            </a:fld>
            <a:endParaRPr lang="en-US" altLang="zh-CN" sz="1400" b="0" dirty="0">
              <a:latin typeface="Arial" panose="020B0604020202020204" pitchFamily="34" charset="0"/>
            </a:endParaRPr>
          </a:p>
        </p:txBody>
      </p:sp>
      <p:sp>
        <p:nvSpPr>
          <p:cNvPr id="4100" name="Rectangle 2"/>
          <p:cNvSpPr>
            <a:spLocks noGrp="1" noRot="1"/>
          </p:cNvSpPr>
          <p:nvPr>
            <p:ph type="ctrTitle"/>
          </p:nvPr>
        </p:nvSpPr>
        <p:spPr>
          <a:xfrm>
            <a:off x="684213" y="333375"/>
            <a:ext cx="7772400" cy="4238625"/>
          </a:xfrm>
        </p:spPr>
        <p:txBody>
          <a:bodyPr wrap="square" lIns="91440" tIns="45720" rIns="91440" bIns="45720" anchor="ctr"/>
          <a:p>
            <a:pPr algn="l" eaLnBrk="1" hangingPunct="1"/>
            <a:r>
              <a:rPr lang="zh-CN" altLang="en-US" b="1" dirty="0">
                <a:solidFill>
                  <a:srgbClr val="C00000"/>
                </a:solidFill>
                <a:latin typeface="微软雅黑" panose="020B0503020204020204" charset="-122"/>
                <a:ea typeface="微软雅黑" panose="020B0503020204020204" charset="-122"/>
                <a:cs typeface="微软雅黑" panose="020B0503020204020204" charset="-122"/>
              </a:rPr>
              <a:t>第</a:t>
            </a:r>
            <a:r>
              <a:rPr lang="en-US" altLang="zh-CN" b="1" dirty="0">
                <a:solidFill>
                  <a:srgbClr val="C00000"/>
                </a:solidFill>
                <a:latin typeface="微软雅黑" panose="020B0503020204020204" charset="-122"/>
                <a:ea typeface="微软雅黑" panose="020B0503020204020204" charset="-122"/>
                <a:cs typeface="微软雅黑" panose="020B0503020204020204" charset="-122"/>
              </a:rPr>
              <a:t>5</a:t>
            </a:r>
            <a:r>
              <a:rPr lang="zh-CN" altLang="en-US" b="1" dirty="0">
                <a:solidFill>
                  <a:srgbClr val="C00000"/>
                </a:solidFill>
                <a:latin typeface="微软雅黑" panose="020B0503020204020204" charset="-122"/>
                <a:ea typeface="微软雅黑" panose="020B0503020204020204" charset="-122"/>
                <a:cs typeface="微软雅黑" panose="020B0503020204020204" charset="-122"/>
              </a:rPr>
              <a:t>章</a:t>
            </a:r>
            <a:br>
              <a:rPr lang="en-US" altLang="zh-CN" b="1" dirty="0">
                <a:solidFill>
                  <a:srgbClr val="C00000"/>
                </a:solidFill>
                <a:latin typeface="微软雅黑" panose="020B0503020204020204" charset="-122"/>
                <a:ea typeface="微软雅黑" panose="020B0503020204020204" charset="-122"/>
                <a:cs typeface="微软雅黑" panose="020B0503020204020204" charset="-122"/>
              </a:rPr>
            </a:br>
            <a:r>
              <a:rPr lang="en-US" altLang="zh-CN" b="1" dirty="0">
                <a:solidFill>
                  <a:srgbClr val="C00000"/>
                </a:solidFill>
                <a:latin typeface="微软雅黑" panose="020B0503020204020204" charset="-122"/>
                <a:ea typeface="微软雅黑" panose="020B0503020204020204" charset="-122"/>
                <a:cs typeface="微软雅黑" panose="020B0503020204020204" charset="-122"/>
              </a:rPr>
              <a:t>高</a:t>
            </a:r>
            <a:r>
              <a:rPr lang="zh-CN" altLang="en-US" b="1" dirty="0">
                <a:solidFill>
                  <a:srgbClr val="C00000"/>
                </a:solidFill>
                <a:latin typeface="微软雅黑" panose="020B0503020204020204" charset="-122"/>
                <a:ea typeface="微软雅黑" panose="020B0503020204020204" charset="-122"/>
                <a:cs typeface="微软雅黑" panose="020B0503020204020204" charset="-122"/>
              </a:rPr>
              <a:t>级加密标准（</a:t>
            </a:r>
            <a:r>
              <a:rPr lang="en-US" altLang="zh-CN" b="1" dirty="0">
                <a:solidFill>
                  <a:srgbClr val="C00000"/>
                </a:solidFill>
                <a:latin typeface="微软雅黑" panose="020B0503020204020204" charset="-122"/>
                <a:ea typeface="微软雅黑" panose="020B0503020204020204" charset="-122"/>
                <a:cs typeface="微软雅黑" panose="020B0503020204020204" charset="-122"/>
              </a:rPr>
              <a:t>AES</a:t>
            </a:r>
            <a:r>
              <a:rPr lang="zh-CN" altLang="en-US" b="1" dirty="0">
                <a:solidFill>
                  <a:srgbClr val="C00000"/>
                </a:solidFill>
                <a:latin typeface="微软雅黑" panose="020B0503020204020204" charset="-122"/>
                <a:ea typeface="微软雅黑" panose="020B0503020204020204" charset="-122"/>
                <a:cs typeface="微软雅黑" panose="020B0503020204020204" charset="-122"/>
              </a:rPr>
              <a:t>）</a:t>
            </a:r>
            <a:endParaRPr lang="zh-CN" altLang="en-US" b="1"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标题 61441"/>
          <p:cNvSpPr>
            <a:spLocks noGrp="1"/>
          </p:cNvSpPr>
          <p:nvPr>
            <p:ph type="title"/>
          </p:nvPr>
        </p:nvSpPr>
        <p:spPr/>
        <p:txBody>
          <a:bodyPr anchor="ctr"/>
          <a:p>
            <a:r>
              <a:rPr lang="zh-CN" altLang="en-US" dirty="0">
                <a:latin typeface="微软雅黑" panose="020B0503020204020204" charset="-122"/>
                <a:ea typeface="微软雅黑" panose="020B0503020204020204" charset="-122"/>
              </a:rPr>
              <a:t>最终评估准则</a:t>
            </a:r>
            <a:endParaRPr lang="zh-CN" altLang="en-US" dirty="0">
              <a:latin typeface="微软雅黑" panose="020B0503020204020204" charset="-122"/>
              <a:ea typeface="微软雅黑" panose="020B0503020204020204" charset="-122"/>
            </a:endParaRPr>
          </a:p>
        </p:txBody>
      </p:sp>
      <p:sp>
        <p:nvSpPr>
          <p:cNvPr id="61443" name="文本占位符 61442"/>
          <p:cNvSpPr>
            <a:spLocks noGrp="1"/>
          </p:cNvSpPr>
          <p:nvPr>
            <p:ph type="body" idx="1"/>
          </p:nvPr>
        </p:nvSpPr>
        <p:spPr/>
        <p:txBody>
          <a:bodyPr/>
          <a:p>
            <a:pPr>
              <a:lnSpc>
                <a:spcPct val="90000"/>
              </a:lnSpc>
            </a:pPr>
            <a:r>
              <a:rPr lang="zh-CN" altLang="en-US" dirty="0">
                <a:solidFill>
                  <a:srgbClr val="000000"/>
                </a:solidFill>
                <a:latin typeface="微软雅黑" panose="020B0503020204020204" charset="-122"/>
                <a:ea typeface="微软雅黑" panose="020B0503020204020204" charset="-122"/>
              </a:rPr>
              <a:t>安全性</a:t>
            </a:r>
            <a:endParaRPr lang="zh-CN" altLang="en-US" dirty="0">
              <a:solidFill>
                <a:srgbClr val="000000"/>
              </a:solidFill>
              <a:latin typeface="微软雅黑" panose="020B0503020204020204" charset="-122"/>
              <a:ea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rPr>
              <a:t>软件实现</a:t>
            </a:r>
            <a:endParaRPr lang="zh-CN" altLang="en-US" dirty="0">
              <a:solidFill>
                <a:srgbClr val="000000"/>
              </a:solidFill>
              <a:latin typeface="微软雅黑" panose="020B0503020204020204" charset="-122"/>
              <a:ea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rPr>
              <a:t>受限环境，如智能卡</a:t>
            </a:r>
            <a:endParaRPr lang="zh-CN" altLang="en-US" dirty="0">
              <a:solidFill>
                <a:srgbClr val="000000"/>
              </a:solidFill>
              <a:latin typeface="微软雅黑" panose="020B0503020204020204" charset="-122"/>
              <a:ea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rPr>
              <a:t>硬件实现</a:t>
            </a:r>
            <a:endParaRPr lang="zh-CN" altLang="en-US" dirty="0">
              <a:solidFill>
                <a:srgbClr val="000000"/>
              </a:solidFill>
              <a:latin typeface="微软雅黑" panose="020B0503020204020204" charset="-122"/>
              <a:ea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rPr>
              <a:t>对执行的攻击（时间及能量分析）</a:t>
            </a:r>
            <a:endParaRPr lang="zh-CN" altLang="en-US" dirty="0">
              <a:solidFill>
                <a:srgbClr val="000000"/>
              </a:solidFill>
              <a:latin typeface="微软雅黑" panose="020B0503020204020204" charset="-122"/>
              <a:ea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rPr>
              <a:t>加密与解密（算法是否相同）</a:t>
            </a:r>
            <a:endParaRPr lang="zh-CN" altLang="en-US" dirty="0">
              <a:solidFill>
                <a:srgbClr val="000000"/>
              </a:solidFill>
              <a:latin typeface="微软雅黑" panose="020B0503020204020204" charset="-122"/>
              <a:ea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rPr>
              <a:t>密钥灵活性</a:t>
            </a:r>
            <a:endParaRPr lang="zh-CN" altLang="en-US" dirty="0">
              <a:solidFill>
                <a:srgbClr val="000000"/>
              </a:solidFill>
              <a:latin typeface="微软雅黑" panose="020B0503020204020204" charset="-122"/>
              <a:ea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rPr>
              <a:t>其他灵活性（轮数、分组大小、抗新攻击的改进余地）</a:t>
            </a:r>
            <a:endParaRPr lang="zh-CN" altLang="en-US" dirty="0">
              <a:solidFill>
                <a:srgbClr val="000000"/>
              </a:solidFill>
              <a:latin typeface="微软雅黑" panose="020B0503020204020204" charset="-122"/>
              <a:ea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rPr>
              <a:t>并行能力</a:t>
            </a:r>
            <a:endParaRPr lang="zh-CN" altLang="en-US" dirty="0">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5.2 AES</a:t>
            </a:r>
            <a:r>
              <a:rPr lang="zh-CN" altLang="zh-CN" dirty="0">
                <a:solidFill>
                  <a:srgbClr val="FFFF00"/>
                </a:solidFill>
                <a:latin typeface="微软雅黑" panose="020B0503020204020204" charset="-122"/>
                <a:ea typeface="微软雅黑" panose="020B0503020204020204" charset="-122"/>
                <a:cs typeface="微软雅黑" panose="020B0503020204020204" charset="-122"/>
                <a:sym typeface="+mn-ea"/>
              </a:rPr>
              <a:t>的结构</a:t>
            </a:r>
            <a:endParaRPr lang="zh-CN" altLang="zh-CN" dirty="0">
              <a:solidFill>
                <a:srgbClr val="FFFF00"/>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AES</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是一个迭代型非</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Feistel</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密码，可以加密和解密</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128</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比特的数据分组。它使用</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10</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12</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、或</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14</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个轮。密钥长度是可变，大小可以是</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128</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192</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或</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256</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比特，分别对应</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10</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12</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或</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14</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轮。</a:t>
            </a:r>
            <a:endPar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endParaRPr>
          </a:p>
          <a:p>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AES</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已经确定三种版本，分别为</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AES-128</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AES-192</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和</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AES-256</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，分别具有</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10</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12</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和</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14</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个轮。不过，由密钥扩展算法创建的轮密钥总是</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128</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比特，明文或密文的大小均是</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128</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比特。（</a:t>
            </a:r>
            <a:r>
              <a:rPr lang="zh-CN" altLang="en-US" dirty="0">
                <a:solidFill>
                  <a:srgbClr val="C00000"/>
                </a:solidFill>
                <a:latin typeface="微软雅黑" panose="020B0503020204020204" charset="-122"/>
                <a:ea typeface="微软雅黑" panose="020B0503020204020204" charset="-122"/>
                <a:cs typeface="微软雅黑" panose="020B0503020204020204" charset="-122"/>
                <a:sym typeface="+mn-ea"/>
              </a:rPr>
              <a:t>见图</a:t>
            </a:r>
            <a:r>
              <a:rPr lang="en-US" altLang="zh-CN" dirty="0">
                <a:solidFill>
                  <a:srgbClr val="C00000"/>
                </a:solidFill>
                <a:latin typeface="微软雅黑" panose="020B0503020204020204" charset="-122"/>
                <a:ea typeface="微软雅黑" panose="020B0503020204020204" charset="-122"/>
                <a:cs typeface="微软雅黑" panose="020B0503020204020204" charset="-122"/>
                <a:sym typeface="+mn-ea"/>
              </a:rPr>
              <a:t>5</a:t>
            </a:r>
            <a:r>
              <a:rPr lang="en-US" altLang="zh-CN" dirty="0">
                <a:solidFill>
                  <a:srgbClr val="C00000"/>
                </a:solidFill>
                <a:latin typeface="微软雅黑" panose="020B0503020204020204" charset="-122"/>
                <a:ea typeface="微软雅黑" panose="020B0503020204020204" charset="-122"/>
                <a:cs typeface="微软雅黑" panose="020B0503020204020204" charset="-122"/>
                <a:sym typeface="+mn-ea"/>
              </a:rPr>
              <a:t>-1</a:t>
            </a:r>
            <a:r>
              <a:rPr lang="zh-CN" altLang="en-US"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dirty="0">
                <a:solidFill>
                  <a:srgbClr val="C00000"/>
                </a:solidFill>
                <a:latin typeface="微软雅黑" panose="020B0503020204020204" charset="-122"/>
                <a:ea typeface="微软雅黑" panose="020B0503020204020204" charset="-122"/>
                <a:cs typeface="微软雅黑" panose="020B0503020204020204" charset="-122"/>
                <a:sym typeface="+mn-ea"/>
              </a:rPr>
              <a:t>AES</a:t>
            </a:r>
            <a:r>
              <a:rPr lang="zh-CN" altLang="en-US" dirty="0">
                <a:solidFill>
                  <a:srgbClr val="C00000"/>
                </a:solidFill>
                <a:latin typeface="微软雅黑" panose="020B0503020204020204" charset="-122"/>
                <a:ea typeface="微软雅黑" panose="020B0503020204020204" charset="-122"/>
                <a:cs typeface="微软雅黑" panose="020B0503020204020204" charset="-122"/>
                <a:sym typeface="+mn-ea"/>
              </a:rPr>
              <a:t>加密密码的一般设计</a:t>
            </a:r>
            <a:endParaRPr lang="zh-CN" altLang="en-US"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7620" y="-38735"/>
            <a:ext cx="9139555" cy="68313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微软雅黑" panose="020B0503020204020204" charset="-122"/>
                <a:ea typeface="微软雅黑" panose="020B0503020204020204" charset="-122"/>
                <a:sym typeface="+mn-ea"/>
              </a:rPr>
              <a:t>数据单位</a:t>
            </a:r>
            <a:endParaRPr lang="zh-CN" altLang="en-US" dirty="0">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01625" y="1189990"/>
            <a:ext cx="8540750" cy="4909185"/>
          </a:xfrm>
        </p:spPr>
        <p:txBody>
          <a:bodyPr/>
          <a:p>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AES</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运用</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5</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个单位来度量数据：</a:t>
            </a:r>
            <a:endPar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      </a:t>
            </a:r>
            <a:endPar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比特</a:t>
            </a:r>
            <a:endPar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字节</a:t>
            </a:r>
            <a:endPar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字</a:t>
            </a:r>
            <a:endPar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分组</a:t>
            </a:r>
            <a:endPar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状态</a:t>
            </a:r>
            <a:endPar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       </a:t>
            </a:r>
            <a:endParaRPr lang="zh-CN" altLang="en-US" sz="4000" dirty="0">
              <a:solidFill>
                <a:srgbClr val="FFFF00"/>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1"/>
          <p:cNvPicPr>
            <a:picLocks noChangeAspect="1"/>
          </p:cNvPicPr>
          <p:nvPr/>
        </p:nvPicPr>
        <p:blipFill>
          <a:blip r:embed="rId1"/>
          <a:stretch>
            <a:fillRect/>
          </a:stretch>
        </p:blipFill>
        <p:spPr>
          <a:xfrm>
            <a:off x="2482850" y="2216150"/>
            <a:ext cx="5991225" cy="34785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2"/>
          <p:cNvPicPr>
            <a:picLocks noChangeAspect="1"/>
          </p:cNvPicPr>
          <p:nvPr/>
        </p:nvPicPr>
        <p:blipFill>
          <a:blip r:embed="rId1"/>
          <a:stretch>
            <a:fillRect/>
          </a:stretch>
        </p:blipFill>
        <p:spPr>
          <a:xfrm>
            <a:off x="301625" y="1600200"/>
            <a:ext cx="8525510" cy="41649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cs typeface="微软雅黑" panose="020B0503020204020204" charset="-122"/>
              </a:rPr>
              <a:t>AES</a:t>
            </a:r>
            <a:r>
              <a:rPr lang="zh-CN" altLang="en-US">
                <a:latin typeface="微软雅黑" panose="020B0503020204020204" charset="-122"/>
                <a:ea typeface="微软雅黑" panose="020B0503020204020204" charset="-122"/>
                <a:cs typeface="微软雅黑" panose="020B0503020204020204" charset="-122"/>
              </a:rPr>
              <a:t>的数据结构</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01625" y="1611630"/>
            <a:ext cx="8540750" cy="44748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644525" y="1212850"/>
            <a:ext cx="8108950" cy="34683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1625" y="8255"/>
            <a:ext cx="8540750" cy="1143000"/>
          </a:xfrm>
        </p:spPr>
        <p:txBody>
          <a:bodyPr/>
          <a:p>
            <a:r>
              <a:rPr lang="zh-CN" altLang="en-US">
                <a:latin typeface="微软雅黑" panose="020B0503020204020204" charset="-122"/>
                <a:ea typeface="微软雅黑" panose="020B0503020204020204" charset="-122"/>
              </a:rPr>
              <a:t>详细结构</a:t>
            </a:r>
            <a:endParaRPr lang="zh-CN" altLang="en-US">
              <a:latin typeface="微软雅黑" panose="020B0503020204020204" charset="-122"/>
              <a:ea typeface="微软雅黑" panose="020B050302020402020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229235" y="965835"/>
            <a:ext cx="8738235" cy="58489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微软雅黑" panose="020B0503020204020204" charset="-122"/>
                <a:ea typeface="微软雅黑" panose="020B0503020204020204" charset="-122"/>
              </a:rPr>
              <a:t>每一个轮的结构</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p>
            <a:r>
              <a:rPr lang="zh-CN" altLang="en-US" dirty="0">
                <a:solidFill>
                  <a:srgbClr val="000000"/>
                </a:solidFill>
                <a:latin typeface="微软雅黑" panose="020B0503020204020204" charset="-122"/>
                <a:ea typeface="微软雅黑" panose="020B0503020204020204" charset="-122"/>
                <a:sym typeface="+mn-ea"/>
              </a:rPr>
              <a:t>除最后一轮外，每一轮都使用四个可逆的转换（轮函数）。最后这个轮仅有三个转换</a:t>
            </a:r>
            <a:endParaRPr lang="zh-CN" altLang="en-US" sz="4000" dirty="0">
              <a:solidFill>
                <a:srgbClr val="000000"/>
              </a:solidFill>
              <a:latin typeface="微软雅黑" panose="020B0503020204020204" charset="-122"/>
              <a:ea typeface="微软雅黑" panose="020B0503020204020204" charset="-122"/>
              <a:sym typeface="+mn-ea"/>
            </a:endParaRPr>
          </a:p>
          <a:p>
            <a:endParaRPr lang="zh-CN" altLang="en-US" sz="4000" dirty="0">
              <a:solidFill>
                <a:srgbClr val="000000"/>
              </a:solidFill>
              <a:latin typeface="微软雅黑" panose="020B0503020204020204" charset="-122"/>
              <a:ea typeface="微软雅黑" panose="020B0503020204020204"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5.3 AES</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的变换函数</a:t>
            </a:r>
            <a:endPar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endParaRPr lang="zh-CN" altLang="en-US" dirty="0">
              <a:solidFill>
                <a:srgbClr val="000066"/>
              </a:solidFill>
              <a:latin typeface="黑体" panose="02010609060101010101" pitchFamily="49" charset="-122"/>
              <a:ea typeface="黑体" panose="02010609060101010101" pitchFamily="49" charset="-122"/>
              <a:sym typeface="+mn-ea"/>
            </a:endParaRPr>
          </a:p>
          <a:p>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转换（轮函数）由4个不同的计算部件组成，分别是：</a:t>
            </a:r>
            <a:r>
              <a:rPr lang="zh-CN" altLang="en-US" dirty="0">
                <a:solidFill>
                  <a:srgbClr val="C00000"/>
                </a:solidFill>
                <a:latin typeface="微软雅黑" panose="020B0503020204020204" charset="-122"/>
                <a:ea typeface="微软雅黑" panose="020B0503020204020204" charset="-122"/>
                <a:cs typeface="微软雅黑" panose="020B0503020204020204" charset="-122"/>
                <a:sym typeface="+mn-ea"/>
              </a:rPr>
              <a:t>字节代换（</a:t>
            </a:r>
            <a:r>
              <a:rPr lang="en-US" altLang="zh-CN" dirty="0">
                <a:solidFill>
                  <a:srgbClr val="C00000"/>
                </a:solidFill>
                <a:latin typeface="微软雅黑" panose="020B0503020204020204" charset="-122"/>
                <a:ea typeface="微软雅黑" panose="020B0503020204020204" charset="-122"/>
                <a:cs typeface="微软雅黑" panose="020B0503020204020204" charset="-122"/>
                <a:sym typeface="+mn-ea"/>
              </a:rPr>
              <a:t>ByteSub）</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行移位（</a:t>
            </a:r>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ShiftRow）</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srgbClr val="C00000"/>
                </a:solidFill>
                <a:latin typeface="微软雅黑" panose="020B0503020204020204" charset="-122"/>
                <a:ea typeface="微软雅黑" panose="020B0503020204020204" charset="-122"/>
                <a:cs typeface="微软雅黑" panose="020B0503020204020204" charset="-122"/>
                <a:sym typeface="+mn-ea"/>
              </a:rPr>
              <a:t>列混合（</a:t>
            </a:r>
            <a:r>
              <a:rPr lang="en-US" altLang="zh-CN" dirty="0">
                <a:solidFill>
                  <a:srgbClr val="C00000"/>
                </a:solidFill>
                <a:latin typeface="微软雅黑" panose="020B0503020204020204" charset="-122"/>
                <a:ea typeface="微软雅黑" panose="020B0503020204020204" charset="-122"/>
                <a:cs typeface="微软雅黑" panose="020B0503020204020204" charset="-122"/>
                <a:sym typeface="+mn-ea"/>
              </a:rPr>
              <a:t>MixColumn）</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srgbClr val="000066"/>
                </a:solidFill>
                <a:latin typeface="微软雅黑" panose="020B0503020204020204" charset="-122"/>
                <a:ea typeface="微软雅黑" panose="020B0503020204020204" charset="-122"/>
                <a:cs typeface="微软雅黑" panose="020B0503020204020204" charset="-122"/>
                <a:sym typeface="+mn-ea"/>
              </a:rPr>
              <a:t>轮</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密钥加（</a:t>
            </a:r>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AddRoundKey</a:t>
            </a:r>
            <a:r>
              <a:rPr lang="en-US" altLang="zh-CN" dirty="0">
                <a:solidFill>
                  <a:srgbClr val="000066"/>
                </a:solidFill>
                <a:latin typeface="微软雅黑" panose="020B0503020204020204" charset="-122"/>
                <a:ea typeface="微软雅黑" panose="020B0503020204020204" charset="-122"/>
                <a:cs typeface="微软雅黑" panose="020B0503020204020204" charset="-122"/>
                <a:sym typeface="+mn-ea"/>
              </a:rPr>
              <a:t>）。</a:t>
            </a:r>
            <a:endParaRPr lang="en-US" altLang="zh-CN" dirty="0">
              <a:solidFill>
                <a:srgbClr val="000066"/>
              </a:solidFill>
              <a:latin typeface="黑体" panose="02010609060101010101" pitchFamily="49" charset="-122"/>
              <a:ea typeface="黑体" panose="02010609060101010101" pitchFamily="49" charset="-122"/>
              <a:cs typeface="+mn-cs"/>
              <a:sym typeface="+mn-ea"/>
            </a:endParaRPr>
          </a:p>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a:spLocks noGrp="1" noRot="1"/>
          </p:cNvSpPr>
          <p:nvPr>
            <p:ph type="title"/>
          </p:nvPr>
        </p:nvSpPr>
        <p:spPr/>
        <p:txBody>
          <a:bodyPr wrap="square" lIns="91440" tIns="45720" rIns="91440" bIns="45720" anchor="ctr"/>
          <a:p>
            <a:pPr algn="l"/>
            <a:r>
              <a:rPr lang="zh-CN" altLang="en-US" dirty="0">
                <a:latin typeface="黑体" panose="02010609060101010101" pitchFamily="49" charset="-122"/>
                <a:ea typeface="黑体" panose="02010609060101010101" pitchFamily="49" charset="-122"/>
              </a:rPr>
              <a:t>目标</a:t>
            </a:r>
            <a:endParaRPr lang="zh-CN" altLang="en-US" dirty="0">
              <a:latin typeface="黑体" panose="02010609060101010101" pitchFamily="49" charset="-122"/>
              <a:ea typeface="黑体" panose="02010609060101010101" pitchFamily="49" charset="-122"/>
            </a:endParaRPr>
          </a:p>
        </p:txBody>
      </p:sp>
      <p:sp>
        <p:nvSpPr>
          <p:cNvPr id="5122" name="内容占位符 2"/>
          <p:cNvSpPr>
            <a:spLocks noGrp="1" noRot="1"/>
          </p:cNvSpPr>
          <p:nvPr>
            <p:ph idx="1"/>
          </p:nvPr>
        </p:nvSpPr>
        <p:spPr/>
        <p:txBody>
          <a:bodyPr wrap="square" lIns="91440" tIns="45720" rIns="91440" bIns="45720" anchor="t"/>
          <a:p>
            <a:pPr>
              <a:buFont typeface="Wingdings" panose="05000000000000000000" charset="0"/>
              <a:buChar char=""/>
            </a:pPr>
            <a:r>
              <a:rPr lang="en-US" altLang="zh-CN" dirty="0">
                <a:solidFill>
                  <a:srgbClr val="000066"/>
                </a:solidFill>
                <a:latin typeface="黑体" panose="02010609060101010101" pitchFamily="49" charset="-122"/>
                <a:ea typeface="黑体" panose="02010609060101010101" pitchFamily="49" charset="-122"/>
              </a:rPr>
              <a:t>AES</a:t>
            </a:r>
            <a:r>
              <a:rPr lang="zh-CN" altLang="en-US" dirty="0">
                <a:solidFill>
                  <a:srgbClr val="000066"/>
                </a:solidFill>
                <a:latin typeface="黑体" panose="02010609060101010101" pitchFamily="49" charset="-122"/>
                <a:ea typeface="黑体" panose="02010609060101010101" pitchFamily="49" charset="-122"/>
              </a:rPr>
              <a:t>的基本结构</a:t>
            </a:r>
            <a:endParaRPr lang="zh-CN" altLang="en-US" dirty="0">
              <a:solidFill>
                <a:srgbClr val="000066"/>
              </a:solidFill>
              <a:latin typeface="黑体" panose="02010609060101010101" pitchFamily="49" charset="-122"/>
              <a:ea typeface="黑体" panose="02010609060101010101" pitchFamily="49" charset="-122"/>
            </a:endParaRPr>
          </a:p>
          <a:p>
            <a:pPr>
              <a:buFont typeface="Wingdings" panose="05000000000000000000" charset="0"/>
              <a:buChar char=""/>
            </a:pPr>
            <a:endParaRPr lang="zh-CN" altLang="en-US" dirty="0">
              <a:solidFill>
                <a:srgbClr val="000066"/>
              </a:solidFill>
              <a:latin typeface="黑体" panose="02010609060101010101" pitchFamily="49" charset="-122"/>
              <a:ea typeface="黑体" panose="02010609060101010101" pitchFamily="49" charset="-122"/>
            </a:endParaRPr>
          </a:p>
          <a:p>
            <a:pPr>
              <a:buNone/>
            </a:pPr>
            <a:endParaRPr lang="en-US" altLang="zh-CN" dirty="0">
              <a:solidFill>
                <a:srgbClr val="000000"/>
              </a:solidFill>
              <a:latin typeface="黑体" panose="02010609060101010101" pitchFamily="49" charset="-122"/>
              <a:ea typeface="黑体" panose="02010609060101010101" pitchFamily="49" charset="-122"/>
            </a:endParaRPr>
          </a:p>
          <a:p>
            <a:pPr>
              <a:buNone/>
            </a:pPr>
            <a:endParaRPr lang="en-US" altLang="zh-CN" dirty="0">
              <a:solidFill>
                <a:srgbClr val="000000"/>
              </a:solidFill>
              <a:latin typeface="黑体" panose="02010609060101010101" pitchFamily="49" charset="-122"/>
              <a:ea typeface="黑体" panose="02010609060101010101" pitchFamily="49" charset="-122"/>
            </a:endParaRPr>
          </a:p>
          <a:p>
            <a:endParaRPr lang="zh-CN" altLang="en-US" dirty="0">
              <a:solidFill>
                <a:srgbClr val="000000"/>
              </a:solidFill>
              <a:latin typeface="黑体" panose="02010609060101010101" pitchFamily="49" charset="-122"/>
              <a:ea typeface="黑体" panose="02010609060101010101" pitchFamily="49" charset="-122"/>
            </a:endParaRPr>
          </a:p>
        </p:txBody>
      </p:sp>
      <p:sp>
        <p:nvSpPr>
          <p:cNvPr id="5123" name="日期占位符 3"/>
          <p:cNvSpPr>
            <a:spLocks noGrp="1"/>
          </p:cNvSpPr>
          <p:nvPr>
            <p:ph type="dt" sz="half" idx="10"/>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fld id="{BB962C8B-B14F-4D97-AF65-F5344CB8AC3E}" type="datetime1">
              <a:rPr lang="zh-CN" altLang="en-US" sz="1400" b="0" dirty="0"/>
            </a:fld>
            <a:endParaRPr lang="zh-CN" altLang="en-US" sz="1400" b="0" dirty="0"/>
          </a:p>
        </p:txBody>
      </p:sp>
      <p:sp>
        <p:nvSpPr>
          <p:cNvPr id="5124" name="灯片编号占位符 4"/>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en-US" altLang="zh-CN" sz="1400" b="0" dirty="0"/>
            </a:fld>
            <a:endParaRPr lang="en-US" altLang="zh-CN" sz="1400" b="0" dirty="0"/>
          </a:p>
        </p:txBody>
      </p:sp>
      <p:pic>
        <p:nvPicPr>
          <p:cNvPr id="3" name="图片 2"/>
          <p:cNvPicPr>
            <a:picLocks noChangeAspect="1"/>
          </p:cNvPicPr>
          <p:nvPr/>
        </p:nvPicPr>
        <p:blipFill>
          <a:blip r:embed="rId1"/>
          <a:stretch>
            <a:fillRect/>
          </a:stretch>
        </p:blipFill>
        <p:spPr>
          <a:xfrm>
            <a:off x="50165" y="1159510"/>
            <a:ext cx="9043035" cy="30841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840105" y="1290955"/>
            <a:ext cx="8002270" cy="33127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5.3.1</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字节代换（</a:t>
            </a:r>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ByteSub）</a:t>
            </a:r>
            <a:endPar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r>
              <a:rPr lang="zh-CN" altLang="en-US" sz="4000">
                <a:solidFill>
                  <a:srgbClr val="FFFF00"/>
                </a:solidFill>
                <a:latin typeface="黑体" panose="02010609060101010101" pitchFamily="49" charset="-122"/>
                <a:ea typeface="黑体" panose="02010609060101010101" pitchFamily="49" charset="-122"/>
              </a:rPr>
              <a:t>图</a:t>
            </a:r>
            <a:r>
              <a:rPr lang="en-US" altLang="zh-CN" sz="4000">
                <a:solidFill>
                  <a:srgbClr val="FFFF00"/>
                </a:solidFill>
                <a:latin typeface="黑体" panose="02010609060101010101" pitchFamily="49" charset="-122"/>
                <a:ea typeface="黑体" panose="02010609060101010101" pitchFamily="49" charset="-122"/>
              </a:rPr>
              <a:t>7-6 </a:t>
            </a:r>
            <a:r>
              <a:rPr lang="zh-CN" altLang="en-US" sz="4000" dirty="0">
                <a:solidFill>
                  <a:srgbClr val="FFFF00"/>
                </a:solidFill>
                <a:latin typeface="黑体" panose="02010609060101010101" pitchFamily="49" charset="-122"/>
                <a:ea typeface="黑体" panose="02010609060101010101" pitchFamily="49" charset="-122"/>
                <a:sym typeface="+mn-ea"/>
              </a:rPr>
              <a:t>字节代换转换</a:t>
            </a:r>
            <a:endParaRPr lang="zh-CN" altLang="en-US" sz="4000" dirty="0">
              <a:solidFill>
                <a:srgbClr val="FFFF00"/>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178435" y="1156335"/>
            <a:ext cx="8890000" cy="42252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54965" y="-2540"/>
            <a:ext cx="8487410" cy="61023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00990" y="-45720"/>
            <a:ext cx="8541385" cy="61448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5.3.2 </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行移位（</a:t>
            </a:r>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ShiftRow）</a:t>
            </a:r>
            <a:endPar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r>
              <a:rPr lang="zh-CN" altLang="en-US" sz="4000">
                <a:solidFill>
                  <a:srgbClr val="FFFF00"/>
                </a:solidFill>
                <a:latin typeface="黑体" panose="02010609060101010101" pitchFamily="49" charset="-122"/>
                <a:ea typeface="黑体" panose="02010609060101010101" pitchFamily="49" charset="-122"/>
              </a:rPr>
              <a:t>图</a:t>
            </a:r>
            <a:r>
              <a:rPr lang="en-US" altLang="zh-CN" sz="4000">
                <a:solidFill>
                  <a:srgbClr val="FFFF00"/>
                </a:solidFill>
                <a:latin typeface="黑体" panose="02010609060101010101" pitchFamily="49" charset="-122"/>
                <a:ea typeface="黑体" panose="02010609060101010101" pitchFamily="49" charset="-122"/>
              </a:rPr>
              <a:t>7-9 </a:t>
            </a:r>
            <a:r>
              <a:rPr lang="zh-CN" altLang="en-US" sz="4000" dirty="0">
                <a:solidFill>
                  <a:srgbClr val="FFFF00"/>
                </a:solidFill>
                <a:latin typeface="黑体" panose="02010609060101010101" pitchFamily="49" charset="-122"/>
                <a:ea typeface="黑体" panose="02010609060101010101" pitchFamily="49" charset="-122"/>
                <a:sym typeface="+mn-ea"/>
              </a:rPr>
              <a:t>行移位转换</a:t>
            </a:r>
            <a:endParaRPr lang="zh-CN" altLang="en-US" sz="4000" dirty="0">
              <a:solidFill>
                <a:srgbClr val="FFFF00"/>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301625" y="1307465"/>
            <a:ext cx="8582025" cy="4622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807085" y="228600"/>
            <a:ext cx="7803515" cy="3200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5.3.3 </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列混合（</a:t>
            </a:r>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MixColumn）</a:t>
            </a:r>
            <a:endPar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29210" y="1295400"/>
            <a:ext cx="9085580" cy="50660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01625" y="228600"/>
            <a:ext cx="8540750" cy="42627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5.3.4 </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轮密钥加（</a:t>
            </a:r>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AddRoundKey</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a:t>
            </a:r>
            <a:br>
              <a:rPr lang="en-US" altLang="zh-CN" dirty="0">
                <a:solidFill>
                  <a:srgbClr val="000066"/>
                </a:solidFill>
                <a:latin typeface="黑体" panose="02010609060101010101" pitchFamily="49" charset="-122"/>
                <a:ea typeface="黑体" panose="02010609060101010101" pitchFamily="49" charset="-122"/>
                <a:cs typeface="+mn-cs"/>
                <a:sym typeface="+mn-ea"/>
              </a:rPr>
            </a:br>
            <a:endParaRPr lang="zh-CN" altLang="en-US"/>
          </a:p>
        </p:txBody>
      </p:sp>
      <p:sp>
        <p:nvSpPr>
          <p:cNvPr id="3" name="内容占位符 2"/>
          <p:cNvSpPr>
            <a:spLocks noGrp="1"/>
          </p:cNvSpPr>
          <p:nvPr>
            <p:ph idx="1"/>
          </p:nvPr>
        </p:nvSpPr>
        <p:spPr/>
        <p:txBody>
          <a:bodyPr/>
          <a:p>
            <a:r>
              <a:rPr lang="zh-CN" altLang="en-US">
                <a:solidFill>
                  <a:srgbClr val="FFFF00"/>
                </a:solidFill>
                <a:latin typeface="黑体" panose="02010609060101010101" pitchFamily="49" charset="-122"/>
                <a:ea typeface="黑体" panose="02010609060101010101" pitchFamily="49" charset="-122"/>
                <a:sym typeface="+mn-ea"/>
              </a:rPr>
              <a:t>图</a:t>
            </a:r>
            <a:r>
              <a:rPr lang="en-US" altLang="zh-CN">
                <a:solidFill>
                  <a:srgbClr val="FFFF00"/>
                </a:solidFill>
                <a:latin typeface="黑体" panose="02010609060101010101" pitchFamily="49" charset="-122"/>
                <a:ea typeface="黑体" panose="02010609060101010101" pitchFamily="49" charset="-122"/>
                <a:sym typeface="+mn-ea"/>
              </a:rPr>
              <a:t>7-15 </a:t>
            </a:r>
            <a:r>
              <a:rPr lang="zh-CN" altLang="en-US" dirty="0">
                <a:solidFill>
                  <a:srgbClr val="FFFF00"/>
                </a:solidFill>
                <a:latin typeface="黑体" panose="02010609060101010101" pitchFamily="49" charset="-122"/>
                <a:ea typeface="黑体" panose="02010609060101010101" pitchFamily="49" charset="-122"/>
                <a:sym typeface="+mn-ea"/>
              </a:rPr>
              <a:t>密钥加转换</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302260" y="1001395"/>
            <a:ext cx="8667115" cy="48545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01625" y="389890"/>
            <a:ext cx="8540750" cy="30746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标题 60417"/>
          <p:cNvSpPr>
            <a:spLocks noGrp="1"/>
          </p:cNvSpPr>
          <p:nvPr>
            <p:ph type="title"/>
          </p:nvPr>
        </p:nvSpPr>
        <p:spPr/>
        <p:txBody>
          <a:bodyPr anchor="ctr"/>
          <a:p>
            <a:r>
              <a:rPr lang="zh-CN" altLang="en-US" dirty="0">
                <a:latin typeface="微软雅黑" panose="020B0503020204020204" charset="-122"/>
                <a:ea typeface="微软雅黑" panose="020B0503020204020204" charset="-122"/>
                <a:cs typeface="微软雅黑" panose="020B0503020204020204" charset="-122"/>
              </a:rPr>
              <a:t>从</a:t>
            </a:r>
            <a:r>
              <a:rPr lang="en-US" altLang="zh-CN">
                <a:latin typeface="微软雅黑" panose="020B0503020204020204" charset="-122"/>
                <a:ea typeface="微软雅黑" panose="020B0503020204020204" charset="-122"/>
                <a:cs typeface="微软雅黑" panose="020B0503020204020204" charset="-122"/>
              </a:rPr>
              <a:t>3DES</a:t>
            </a:r>
            <a:r>
              <a:rPr lang="zh-CN" altLang="en-US" dirty="0">
                <a:latin typeface="微软雅黑" panose="020B0503020204020204" charset="-122"/>
                <a:ea typeface="微软雅黑" panose="020B0503020204020204" charset="-122"/>
                <a:cs typeface="微软雅黑" panose="020B0503020204020204" charset="-122"/>
              </a:rPr>
              <a:t>到</a:t>
            </a:r>
            <a:r>
              <a:rPr lang="en-US" altLang="zh-CN">
                <a:latin typeface="微软雅黑" panose="020B0503020204020204" charset="-122"/>
                <a:ea typeface="微软雅黑" panose="020B0503020204020204" charset="-122"/>
                <a:cs typeface="微软雅黑" panose="020B0503020204020204" charset="-122"/>
              </a:rPr>
              <a:t>AES</a:t>
            </a:r>
            <a:endParaRPr lang="en-US" altLang="zh-CN">
              <a:latin typeface="微软雅黑" panose="020B0503020204020204" charset="-122"/>
              <a:ea typeface="微软雅黑" panose="020B0503020204020204" charset="-122"/>
              <a:cs typeface="微软雅黑" panose="020B0503020204020204" charset="-122"/>
            </a:endParaRPr>
          </a:p>
        </p:txBody>
      </p:sp>
      <p:sp>
        <p:nvSpPr>
          <p:cNvPr id="60419" name="文本占位符 60418"/>
          <p:cNvSpPr>
            <a:spLocks noGrp="1"/>
          </p:cNvSpPr>
          <p:nvPr>
            <p:ph type="body" idx="1"/>
          </p:nvPr>
        </p:nvSpPr>
        <p:spPr>
          <a:xfrm>
            <a:off x="457200" y="1447800"/>
            <a:ext cx="8458200" cy="5410200"/>
          </a:xfrm>
        </p:spPr>
        <p:txBody>
          <a:bodyPr/>
          <a:p>
            <a:r>
              <a:rPr lang="en-US" altLang="zh-CN">
                <a:solidFill>
                  <a:srgbClr val="000000"/>
                </a:solidFill>
                <a:latin typeface="微软雅黑" panose="020B0503020204020204" charset="-122"/>
                <a:ea typeface="微软雅黑" panose="020B0503020204020204" charset="-122"/>
                <a:cs typeface="微软雅黑" panose="020B0503020204020204" charset="-122"/>
              </a:rPr>
              <a:t>3DES(FIPS 46-3)</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的优点是能继续使用原有的</a:t>
            </a:r>
            <a:r>
              <a:rPr lang="en-US" altLang="zh-CN">
                <a:solidFill>
                  <a:srgbClr val="000000"/>
                </a:solidFill>
                <a:latin typeface="微软雅黑" panose="020B0503020204020204" charset="-122"/>
                <a:ea typeface="微软雅黑" panose="020B0503020204020204" charset="-122"/>
                <a:cs typeface="微软雅黑" panose="020B0503020204020204" charset="-122"/>
              </a:rPr>
              <a:t>DES</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软硬件模块，保护了投资；</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a:buNone/>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	缺点是速度慢，而且</a:t>
            </a:r>
            <a:r>
              <a:rPr lang="en-US" altLang="zh-CN">
                <a:solidFill>
                  <a:srgbClr val="000000"/>
                </a:solidFill>
                <a:latin typeface="微软雅黑" panose="020B0503020204020204" charset="-122"/>
                <a:ea typeface="微软雅黑" panose="020B0503020204020204" charset="-122"/>
                <a:cs typeface="微软雅黑" panose="020B0503020204020204" charset="-122"/>
              </a:rPr>
              <a:t>64</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位分组显得太小。</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4"/>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r>
              <a:rPr lang="en-US" altLang="zh-CN">
                <a:solidFill>
                  <a:srgbClr val="000000"/>
                </a:solidFill>
                <a:latin typeface="微软雅黑" panose="020B0503020204020204" charset="-122"/>
                <a:ea typeface="微软雅黑" panose="020B0503020204020204" charset="-122"/>
                <a:cs typeface="微软雅黑" panose="020B0503020204020204" charset="-122"/>
              </a:rPr>
              <a:t>AES</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是重新遴选和设计的代替</a:t>
            </a:r>
            <a:r>
              <a:rPr lang="en-US" altLang="zh-CN">
                <a:solidFill>
                  <a:srgbClr val="000000"/>
                </a:solidFill>
                <a:latin typeface="微软雅黑" panose="020B0503020204020204" charset="-122"/>
                <a:ea typeface="微软雅黑" panose="020B0503020204020204" charset="-122"/>
                <a:cs typeface="微软雅黑" panose="020B0503020204020204" charset="-122"/>
              </a:rPr>
              <a:t>DES/3DES</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的下一代对称算法推荐标准。</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4"/>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r>
              <a:rPr lang="en-US" altLang="zh-CN">
                <a:solidFill>
                  <a:srgbClr val="000000"/>
                </a:solidFill>
                <a:latin typeface="微软雅黑" panose="020B0503020204020204" charset="-122"/>
                <a:ea typeface="微软雅黑" panose="020B0503020204020204" charset="-122"/>
                <a:cs typeface="微软雅黑" panose="020B0503020204020204" charset="-122"/>
              </a:rPr>
              <a:t>DES/AES</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之外还有其他很多对称算法可用，也包括流密码等。</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93980" y="228600"/>
            <a:ext cx="8968105" cy="66338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FF00"/>
                </a:solidFill>
                <a:latin typeface="微软雅黑" panose="020B0503020204020204" charset="-122"/>
                <a:ea typeface="微软雅黑" panose="020B0503020204020204" charset="-122"/>
                <a:cs typeface="微软雅黑" panose="020B0503020204020204" charset="-122"/>
              </a:rPr>
              <a:t>5.4 </a:t>
            </a:r>
            <a:r>
              <a:rPr lang="zh-CN" altLang="en-US">
                <a:solidFill>
                  <a:srgbClr val="FFFF00"/>
                </a:solidFill>
                <a:latin typeface="微软雅黑" panose="020B0503020204020204" charset="-122"/>
                <a:ea typeface="微软雅黑" panose="020B0503020204020204" charset="-122"/>
                <a:cs typeface="微软雅黑" panose="020B0503020204020204" charset="-122"/>
              </a:rPr>
              <a:t>密钥扩展</a:t>
            </a:r>
            <a:endParaRPr lang="zh-CN" altLang="en-US">
              <a:solidFill>
                <a:srgbClr val="FFFF00"/>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p:txBody>
          <a:bodyPr/>
          <a:p>
            <a:r>
              <a:rPr lang="zh-CN" altLang="en-US">
                <a:solidFill>
                  <a:srgbClr val="FFFF00"/>
                </a:solidFill>
                <a:latin typeface="黑体" panose="02010609060101010101" pitchFamily="49" charset="-122"/>
                <a:ea typeface="黑体" panose="02010609060101010101" pitchFamily="49" charset="-122"/>
              </a:rPr>
              <a:t>图 </a:t>
            </a:r>
            <a:r>
              <a:rPr lang="en-US" altLang="zh-CN">
                <a:solidFill>
                  <a:srgbClr val="FFFF00"/>
                </a:solidFill>
                <a:latin typeface="黑体" panose="02010609060101010101" pitchFamily="49" charset="-122"/>
                <a:ea typeface="黑体" panose="02010609060101010101" pitchFamily="49" charset="-122"/>
              </a:rPr>
              <a:t>7-16 AES</a:t>
            </a:r>
            <a:r>
              <a:rPr lang="zh-CN" altLang="en-US">
                <a:solidFill>
                  <a:srgbClr val="FFFF00"/>
                </a:solidFill>
                <a:latin typeface="黑体" panose="02010609060101010101" pitchFamily="49" charset="-122"/>
                <a:ea typeface="黑体" panose="02010609060101010101" pitchFamily="49" charset="-122"/>
              </a:rPr>
              <a:t>中的</a:t>
            </a:r>
            <a:r>
              <a:rPr lang="zh-CN" altLang="en-US">
                <a:solidFill>
                  <a:srgbClr val="FFFF00"/>
                </a:solidFill>
                <a:latin typeface="黑体" panose="02010609060101010101" pitchFamily="49" charset="-122"/>
                <a:ea typeface="黑体" panose="02010609060101010101" pitchFamily="49" charset="-122"/>
                <a:sym typeface="+mn-ea"/>
              </a:rPr>
              <a:t>密钥扩展</a:t>
            </a:r>
            <a:endParaRPr lang="zh-CN" altLang="en-US">
              <a:solidFill>
                <a:srgbClr val="FFFF00"/>
              </a:solidFill>
              <a:latin typeface="黑体" panose="02010609060101010101" pitchFamily="49" charset="-122"/>
              <a:ea typeface="黑体" panose="02010609060101010101" pitchFamily="49" charset="-122"/>
              <a:sym typeface="+mn-ea"/>
            </a:endParaRPr>
          </a:p>
          <a:p>
            <a:endParaRPr lang="zh-CN" altLang="en-US">
              <a:solidFill>
                <a:srgbClr val="FFFF00"/>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字旋转（</a:t>
            </a:r>
            <a:r>
              <a:rPr lang="en-US" altLang="zh-CN">
                <a:solidFill>
                  <a:srgbClr val="000066"/>
                </a:solidFill>
                <a:latin typeface="黑体" panose="02010609060101010101" pitchFamily="49" charset="-122"/>
                <a:ea typeface="黑体" panose="02010609060101010101" pitchFamily="49" charset="-122"/>
                <a:sym typeface="+mn-ea"/>
              </a:rPr>
              <a:t>RotWor</a:t>
            </a:r>
            <a:r>
              <a:rPr lang="zh-CN" altLang="en-US">
                <a:solidFill>
                  <a:srgbClr val="000066"/>
                </a:solidFill>
                <a:latin typeface="黑体" panose="02010609060101010101" pitchFamily="49" charset="-122"/>
                <a:ea typeface="黑体" panose="02010609060101010101" pitchFamily="49" charset="-122"/>
                <a:sym typeface="+mn-ea"/>
              </a:rPr>
              <a:t>字旋转（</a:t>
            </a:r>
            <a:r>
              <a:rPr lang="en-US" altLang="zh-CN">
                <a:solidFill>
                  <a:srgbClr val="000066"/>
                </a:solidFill>
                <a:latin typeface="黑体" panose="02010609060101010101" pitchFamily="49" charset="-122"/>
                <a:ea typeface="黑体" panose="02010609060101010101" pitchFamily="49" charset="-122"/>
                <a:sym typeface="+mn-ea"/>
              </a:rPr>
              <a:t>RotWord)</a:t>
            </a:r>
            <a:endParaRPr lang="en-US" altLang="zh-CN">
              <a:solidFill>
                <a:srgbClr val="000066"/>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字代换（</a:t>
            </a:r>
            <a:r>
              <a:rPr lang="en-US" altLang="zh-CN">
                <a:solidFill>
                  <a:srgbClr val="000066"/>
                </a:solidFill>
                <a:latin typeface="黑体" panose="02010609060101010101" pitchFamily="49" charset="-122"/>
                <a:ea typeface="黑体" panose="02010609060101010101" pitchFamily="49" charset="-122"/>
                <a:sym typeface="+mn-ea"/>
              </a:rPr>
              <a:t>SubWord)</a:t>
            </a:r>
            <a:endParaRPr lang="en-US" altLang="zh-CN">
              <a:solidFill>
                <a:srgbClr val="000066"/>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轮常数（</a:t>
            </a:r>
            <a:r>
              <a:rPr lang="en-US" altLang="zh-CN">
                <a:solidFill>
                  <a:srgbClr val="000066"/>
                </a:solidFill>
                <a:latin typeface="黑体" panose="02010609060101010101" pitchFamily="49" charset="-122"/>
                <a:ea typeface="黑体" panose="02010609060101010101" pitchFamily="49" charset="-122"/>
                <a:sym typeface="+mn-ea"/>
              </a:rPr>
              <a:t>RCon)</a:t>
            </a:r>
            <a:endParaRPr lang="en-US" altLang="zh-CN">
              <a:solidFill>
                <a:srgbClr val="000066"/>
              </a:solidFill>
              <a:latin typeface="黑体" panose="02010609060101010101" pitchFamily="49" charset="-122"/>
              <a:ea typeface="黑体" panose="02010609060101010101" pitchFamily="49" charset="-122"/>
              <a:sym typeface="+mn-ea"/>
            </a:endParaRPr>
          </a:p>
          <a:p>
            <a:r>
              <a:rPr lang="en-US" altLang="zh-CN">
                <a:solidFill>
                  <a:srgbClr val="000066"/>
                </a:solidFill>
                <a:latin typeface="黑体" panose="02010609060101010101" pitchFamily="49" charset="-122"/>
                <a:ea typeface="黑体" panose="02010609060101010101" pitchFamily="49" charset="-122"/>
                <a:sym typeface="+mn-ea"/>
              </a:rPr>
              <a:t>d)</a:t>
            </a:r>
            <a:endParaRPr lang="en-US" altLang="zh-CN">
              <a:solidFill>
                <a:srgbClr val="000066"/>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字代换（</a:t>
            </a:r>
            <a:r>
              <a:rPr lang="en-US" altLang="zh-CN">
                <a:solidFill>
                  <a:srgbClr val="000066"/>
                </a:solidFill>
                <a:latin typeface="黑体" panose="02010609060101010101" pitchFamily="49" charset="-122"/>
                <a:ea typeface="黑体" panose="02010609060101010101" pitchFamily="49" charset="-122"/>
                <a:sym typeface="+mn-ea"/>
              </a:rPr>
              <a:t>SubWord)</a:t>
            </a:r>
            <a:endParaRPr lang="en-US" altLang="zh-CN">
              <a:solidFill>
                <a:srgbClr val="000066"/>
              </a:solidFill>
              <a:latin typeface="黑体" panose="02010609060101010101" pitchFamily="49" charset="-122"/>
              <a:ea typeface="黑体" panose="02010609060101010101" pitchFamily="49" charset="-122"/>
              <a:sym typeface="+mn-ea"/>
            </a:endParaRPr>
          </a:p>
          <a:p>
            <a:r>
              <a:rPr lang="zh-CN" altLang="en-US">
                <a:solidFill>
                  <a:srgbClr val="000066"/>
                </a:solidFill>
                <a:latin typeface="黑体" panose="02010609060101010101" pitchFamily="49" charset="-122"/>
                <a:ea typeface="黑体" panose="02010609060101010101" pitchFamily="49" charset="-122"/>
                <a:sym typeface="+mn-ea"/>
              </a:rPr>
              <a:t>轮常数（</a:t>
            </a:r>
            <a:r>
              <a:rPr lang="en-US" altLang="zh-CN">
                <a:solidFill>
                  <a:srgbClr val="000066"/>
                </a:solidFill>
                <a:latin typeface="黑体" panose="02010609060101010101" pitchFamily="49" charset="-122"/>
                <a:ea typeface="黑体" panose="02010609060101010101" pitchFamily="49" charset="-122"/>
                <a:sym typeface="+mn-ea"/>
              </a:rPr>
              <a:t>RCon)</a:t>
            </a:r>
            <a:endParaRPr lang="en-US" altLang="zh-CN">
              <a:solidFill>
                <a:srgbClr val="000066"/>
              </a:solidFill>
              <a:latin typeface="黑体" panose="02010609060101010101" pitchFamily="49" charset="-122"/>
              <a:ea typeface="黑体" panose="02010609060101010101" pitchFamily="49"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6" name="图片 5"/>
          <p:cNvPicPr>
            <a:picLocks noChangeAspect="1"/>
          </p:cNvPicPr>
          <p:nvPr/>
        </p:nvPicPr>
        <p:blipFill>
          <a:blip r:embed="rId1"/>
          <a:stretch>
            <a:fillRect/>
          </a:stretch>
        </p:blipFill>
        <p:spPr>
          <a:xfrm>
            <a:off x="170815" y="1371600"/>
            <a:ext cx="8891905" cy="53498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451485" y="1600200"/>
            <a:ext cx="8239760" cy="44989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字旋转（</a:t>
            </a:r>
            <a:r>
              <a:rPr lang="en-US" altLang="zh-CN">
                <a:solidFill>
                  <a:srgbClr val="000000"/>
                </a:solidFill>
                <a:latin typeface="微软雅黑" panose="020B0503020204020204" charset="-122"/>
                <a:ea typeface="微软雅黑" panose="020B0503020204020204" charset="-122"/>
                <a:cs typeface="微软雅黑" panose="020B0503020204020204" charset="-122"/>
                <a:sym typeface="+mn-ea"/>
              </a:rPr>
              <a:t>RotWord)</a:t>
            </a:r>
            <a:br>
              <a:rPr lang="en-US" altLang="zh-CN">
                <a:solidFill>
                  <a:srgbClr val="000000"/>
                </a:solidFill>
                <a:latin typeface="微软雅黑" panose="020B0503020204020204" charset="-122"/>
                <a:ea typeface="微软雅黑" panose="020B0503020204020204" charset="-122"/>
                <a:cs typeface="微软雅黑" panose="020B0503020204020204" charset="-122"/>
                <a:sym typeface="+mn-ea"/>
              </a:rPr>
            </a:b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字代换（</a:t>
            </a:r>
            <a:r>
              <a:rPr lang="en-US" altLang="zh-CN">
                <a:solidFill>
                  <a:srgbClr val="000000"/>
                </a:solidFill>
                <a:latin typeface="微软雅黑" panose="020B0503020204020204" charset="-122"/>
                <a:ea typeface="微软雅黑" panose="020B0503020204020204" charset="-122"/>
                <a:cs typeface="微软雅黑" panose="020B0503020204020204" charset="-122"/>
                <a:sym typeface="+mn-ea"/>
              </a:rPr>
              <a:t>SubWord)</a:t>
            </a:r>
            <a:br>
              <a:rPr lang="en-US" altLang="zh-CN">
                <a:solidFill>
                  <a:srgbClr val="000000"/>
                </a:solidFill>
                <a:latin typeface="微软雅黑" panose="020B0503020204020204" charset="-122"/>
                <a:ea typeface="微软雅黑" panose="020B0503020204020204" charset="-122"/>
                <a:cs typeface="微软雅黑" panose="020B0503020204020204" charset="-122"/>
                <a:sym typeface="+mn-ea"/>
              </a:rPr>
            </a:br>
            <a:r>
              <a:rPr lang="zh-CN" altLang="en-US">
                <a:solidFill>
                  <a:srgbClr val="000000"/>
                </a:solidFill>
                <a:latin typeface="微软雅黑" panose="020B0503020204020204" charset="-122"/>
                <a:ea typeface="微软雅黑" panose="020B0503020204020204" charset="-122"/>
                <a:cs typeface="微软雅黑" panose="020B0503020204020204" charset="-122"/>
                <a:sym typeface="+mn-ea"/>
              </a:rPr>
              <a:t>轮常数（</a:t>
            </a:r>
            <a:r>
              <a:rPr lang="en-US" altLang="zh-CN">
                <a:solidFill>
                  <a:srgbClr val="000000"/>
                </a:solidFill>
                <a:latin typeface="微软雅黑" panose="020B0503020204020204" charset="-122"/>
                <a:ea typeface="微软雅黑" panose="020B0503020204020204" charset="-122"/>
                <a:cs typeface="微软雅黑" panose="020B0503020204020204" charset="-122"/>
                <a:sym typeface="+mn-ea"/>
              </a:rPr>
              <a:t>RCon)</a:t>
            </a:r>
            <a:br>
              <a:rPr lang="en-US" altLang="zh-CN">
                <a:solidFill>
                  <a:srgbClr val="000000"/>
                </a:solidFill>
                <a:latin typeface="微软雅黑" panose="020B0503020204020204" charset="-122"/>
                <a:ea typeface="微软雅黑" panose="020B0503020204020204" charset="-122"/>
                <a:cs typeface="微软雅黑" panose="020B0503020204020204" charset="-122"/>
                <a:sym typeface="+mn-ea"/>
              </a:rPr>
            </a:br>
            <a:endParaRPr lang="en-US" altLang="zh-CN">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449580" y="3281680"/>
            <a:ext cx="8244205" cy="1135380"/>
          </a:xfrm>
          <a:prstGeom prst="rect">
            <a:avLst/>
          </a:prstGeom>
        </p:spPr>
      </p:pic>
      <p:pic>
        <p:nvPicPr>
          <p:cNvPr id="6" name="图片 5"/>
          <p:cNvPicPr>
            <a:picLocks noChangeAspect="1"/>
          </p:cNvPicPr>
          <p:nvPr/>
        </p:nvPicPr>
        <p:blipFill>
          <a:blip r:embed="rId2"/>
          <a:stretch>
            <a:fillRect/>
          </a:stretch>
        </p:blipFill>
        <p:spPr>
          <a:xfrm>
            <a:off x="449580" y="4551045"/>
            <a:ext cx="8244840" cy="14319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714375" y="-48895"/>
            <a:ext cx="6824345" cy="69557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cs typeface="微软雅黑" panose="020B0503020204020204" charset="-122"/>
              </a:rPr>
              <a:t>AES</a:t>
            </a:r>
            <a:r>
              <a:rPr lang="zh-CN" altLang="en-US">
                <a:latin typeface="微软雅黑" panose="020B0503020204020204" charset="-122"/>
                <a:ea typeface="微软雅黑" panose="020B0503020204020204" charset="-122"/>
                <a:cs typeface="微软雅黑" panose="020B0503020204020204" charset="-122"/>
              </a:rPr>
              <a:t>解密</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p:txBody>
          <a:bodyPr/>
          <a:p>
            <a:pPr marL="0" indent="0">
              <a:buNone/>
            </a:pP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为了解密，只需要将所有操作作逆序进行，并逆序使用密钥编排方案即可。另外，操作字节代换（</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ByteSub）、</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行移位（</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ShiftRow）、</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列混合（</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MixColumn）</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均需要它们的逆操作来代替（操作密钥加（</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mn-ea"/>
              </a:rPr>
              <a:t>AddRoundKey</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rPr>
              <a:t>）的逆操作就是它自己）。</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229235" y="43180"/>
            <a:ext cx="8738235" cy="6771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cs typeface="微软雅黑" panose="020B0503020204020204" charset="-122"/>
              </a:rPr>
              <a:t>AES</a:t>
            </a:r>
            <a:r>
              <a:rPr lang="zh-CN" altLang="en-US">
                <a:latin typeface="微软雅黑" panose="020B0503020204020204" charset="-122"/>
                <a:ea typeface="微软雅黑" panose="020B0503020204020204" charset="-122"/>
                <a:cs typeface="微软雅黑" panose="020B0503020204020204" charset="-122"/>
              </a:rPr>
              <a:t>的基本原理</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BFBCE29-3603-4C9B-A9E3-7CD4B94D602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p:cNvPicPr>
            <a:picLocks noChangeAspect="1"/>
          </p:cNvPicPr>
          <p:nvPr>
            <p:ph idx="1"/>
          </p:nvPr>
        </p:nvPicPr>
        <p:blipFill>
          <a:blip r:embed="rId1"/>
          <a:stretch>
            <a:fillRect/>
          </a:stretch>
        </p:blipFill>
        <p:spPr>
          <a:xfrm>
            <a:off x="301625" y="1193800"/>
            <a:ext cx="8540750" cy="44367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标题 22529"/>
          <p:cNvSpPr>
            <a:spLocks noGrp="1"/>
          </p:cNvSpPr>
          <p:nvPr>
            <p:ph type="title"/>
          </p:nvPr>
        </p:nvSpPr>
        <p:spPr/>
        <p:txBody>
          <a:bodyPr anchor="ctr"/>
          <a:p>
            <a:r>
              <a:rPr lang="en-US" altLang="zh-CN"/>
              <a:t> </a:t>
            </a:r>
            <a:r>
              <a:rPr lang="en-US" altLang="zh-CN">
                <a:latin typeface="微软雅黑" panose="020B0503020204020204" charset="-122"/>
                <a:ea typeface="微软雅黑" panose="020B0503020204020204" charset="-122"/>
                <a:cs typeface="微软雅黑" panose="020B0503020204020204" charset="-122"/>
              </a:rPr>
              <a:t>AES</a:t>
            </a:r>
            <a:r>
              <a:rPr lang="zh-CN" altLang="en-US" dirty="0">
                <a:latin typeface="微软雅黑" panose="020B0503020204020204" charset="-122"/>
                <a:ea typeface="微软雅黑" panose="020B0503020204020204" charset="-122"/>
                <a:cs typeface="微软雅黑" panose="020B0503020204020204" charset="-122"/>
              </a:rPr>
              <a:t>的准则</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22531" name="文本占位符 22530"/>
          <p:cNvSpPr>
            <a:spLocks noGrp="1"/>
          </p:cNvSpPr>
          <p:nvPr>
            <p:ph type="body" idx="1"/>
          </p:nvPr>
        </p:nvSpPr>
        <p:spPr/>
        <p:txBody>
          <a:bodyPr/>
          <a:p>
            <a:pPr>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rPr>
              <a:t>AES Homepage</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hlinkClick r:id="rId1"/>
              </a:rPr>
              <a:t>http://</a:t>
            </a:r>
            <a:r>
              <a:rPr lang="en-US" altLang="zh-CN" err="1">
                <a:solidFill>
                  <a:srgbClr val="000000"/>
                </a:solidFill>
                <a:latin typeface="微软雅黑" panose="020B0503020204020204" charset="-122"/>
                <a:ea typeface="微软雅黑" panose="020B0503020204020204" charset="-122"/>
                <a:cs typeface="微软雅黑" panose="020B0503020204020204" charset="-122"/>
                <a:hlinkClick r:id="rId1"/>
              </a:rPr>
              <a:t>www.nist.gov/aes</a:t>
            </a:r>
            <a:r>
              <a:rPr lang="en-US" altLang="zh-CN">
                <a:solidFill>
                  <a:srgbClr val="000000"/>
                </a:solidFill>
                <a:latin typeface="微软雅黑" panose="020B0503020204020204" charset="-122"/>
                <a:ea typeface="微软雅黑" panose="020B0503020204020204" charset="-122"/>
                <a:cs typeface="微软雅黑" panose="020B0503020204020204" charset="-122"/>
                <a:hlinkClick r:id="rId1"/>
              </a:rPr>
              <a:t>/</a:t>
            </a:r>
            <a:r>
              <a:rPr lang="en-US" altLang="zh-CN">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lvl="2">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hlinkClick r:id="rId2"/>
              </a:rPr>
              <a:t>http://</a:t>
            </a:r>
            <a:r>
              <a:rPr lang="en-US" altLang="zh-CN" err="1">
                <a:solidFill>
                  <a:srgbClr val="000000"/>
                </a:solidFill>
                <a:latin typeface="微软雅黑" panose="020B0503020204020204" charset="-122"/>
                <a:ea typeface="微软雅黑" panose="020B0503020204020204" charset="-122"/>
                <a:cs typeface="微软雅黑" panose="020B0503020204020204" charset="-122"/>
                <a:hlinkClick r:id="rId2"/>
              </a:rPr>
              <a:t>csrc.nist.gov/CryptoToolkit/aes</a:t>
            </a:r>
            <a:r>
              <a:rPr lang="en-US" altLang="zh-CN">
                <a:solidFill>
                  <a:srgbClr val="000000"/>
                </a:solidFill>
                <a:latin typeface="微软雅黑" panose="020B0503020204020204" charset="-122"/>
                <a:ea typeface="微软雅黑" panose="020B0503020204020204" charset="-122"/>
                <a:cs typeface="微软雅黑" panose="020B0503020204020204" charset="-122"/>
                <a:hlinkClick r:id="rId2"/>
              </a:rPr>
              <a:t>/</a:t>
            </a:r>
            <a:r>
              <a:rPr lang="en-US" altLang="zh-CN">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rPr>
              <a:t>FIPS 197</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时间表</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rPr>
              <a:t>1997</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年，要求算法公开、自由，密钥</a:t>
            </a:r>
            <a:r>
              <a:rPr lang="en-US" altLang="zh-CN">
                <a:solidFill>
                  <a:srgbClr val="000000"/>
                </a:solidFill>
                <a:latin typeface="微软雅黑" panose="020B0503020204020204" charset="-122"/>
                <a:ea typeface="微软雅黑" panose="020B0503020204020204" charset="-122"/>
                <a:cs typeface="微软雅黑" panose="020B0503020204020204" charset="-122"/>
              </a:rPr>
              <a:t>128</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rPr>
              <a:t>1998/8/20</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，征集到</a:t>
            </a:r>
            <a:r>
              <a:rPr lang="en-US" altLang="zh-CN">
                <a:solidFill>
                  <a:srgbClr val="000000"/>
                </a:solidFill>
                <a:latin typeface="微软雅黑" panose="020B0503020204020204" charset="-122"/>
                <a:ea typeface="微软雅黑" panose="020B0503020204020204" charset="-122"/>
                <a:cs typeface="微软雅黑" panose="020B0503020204020204" charset="-122"/>
              </a:rPr>
              <a:t>15</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个候选算法</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rPr>
              <a:t>1999/3,4</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，经分析开会讨论落实了</a:t>
            </a:r>
            <a:r>
              <a:rPr lang="en-US" altLang="zh-CN">
                <a:solidFill>
                  <a:srgbClr val="000000"/>
                </a:solidFill>
                <a:latin typeface="微软雅黑" panose="020B0503020204020204" charset="-122"/>
                <a:ea typeface="微软雅黑" panose="020B0503020204020204" charset="-122"/>
                <a:cs typeface="微软雅黑" panose="020B0503020204020204" charset="-122"/>
              </a:rPr>
              <a:t>5</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个算法</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2">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rPr>
              <a:t>MARS, RC6, </a:t>
            </a:r>
            <a:r>
              <a:rPr lang="en-US" altLang="zh-CN" err="1">
                <a:solidFill>
                  <a:srgbClr val="000000"/>
                </a:solidFill>
                <a:latin typeface="微软雅黑" panose="020B0503020204020204" charset="-122"/>
                <a:ea typeface="微软雅黑" panose="020B0503020204020204" charset="-122"/>
                <a:cs typeface="微软雅黑" panose="020B0503020204020204" charset="-122"/>
              </a:rPr>
              <a:t>Rijndael</a:t>
            </a:r>
            <a:r>
              <a:rPr lang="en-US" altLang="zh-CN">
                <a:solidFill>
                  <a:srgbClr val="000000"/>
                </a:solidFill>
                <a:latin typeface="微软雅黑" panose="020B0503020204020204" charset="-122"/>
                <a:ea typeface="微软雅黑" panose="020B0503020204020204" charset="-122"/>
                <a:cs typeface="微软雅黑" panose="020B0503020204020204" charset="-122"/>
              </a:rPr>
              <a:t>, Serpent, </a:t>
            </a:r>
            <a:r>
              <a:rPr lang="en-US" altLang="zh-CN" err="1">
                <a:solidFill>
                  <a:srgbClr val="000000"/>
                </a:solidFill>
                <a:latin typeface="微软雅黑" panose="020B0503020204020204" charset="-122"/>
                <a:ea typeface="微软雅黑" panose="020B0503020204020204" charset="-122"/>
                <a:cs typeface="微软雅黑" panose="020B0503020204020204" charset="-122"/>
              </a:rPr>
              <a:t>Twofish</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rPr>
              <a:t>2000/10/2</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，选定</a:t>
            </a:r>
            <a:r>
              <a:rPr lang="en-US" altLang="zh-CN" err="1">
                <a:solidFill>
                  <a:srgbClr val="000000"/>
                </a:solidFill>
                <a:latin typeface="微软雅黑" panose="020B0503020204020204" charset="-122"/>
                <a:ea typeface="微软雅黑" panose="020B0503020204020204" charset="-122"/>
                <a:cs typeface="微软雅黑" panose="020B0503020204020204" charset="-122"/>
              </a:rPr>
              <a:t>Rijndael</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为</a:t>
            </a:r>
            <a:r>
              <a:rPr lang="en-US" altLang="zh-CN">
                <a:solidFill>
                  <a:srgbClr val="000000"/>
                </a:solidFill>
                <a:latin typeface="微软雅黑" panose="020B0503020204020204" charset="-122"/>
                <a:ea typeface="微软雅黑" panose="020B0503020204020204" charset="-122"/>
                <a:cs typeface="微软雅黑" panose="020B0503020204020204" charset="-122"/>
              </a:rPr>
              <a:t>AES</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en-US" altLang="zh-CN">
                <a:solidFill>
                  <a:srgbClr val="000000"/>
                </a:solidFill>
                <a:latin typeface="微软雅黑" panose="020B0503020204020204" charset="-122"/>
                <a:ea typeface="微软雅黑" panose="020B0503020204020204" charset="-122"/>
                <a:cs typeface="微软雅黑" panose="020B0503020204020204" charset="-122"/>
              </a:rPr>
              <a:t>2001/11</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a:solidFill>
                  <a:srgbClr val="000000"/>
                </a:solidFill>
                <a:latin typeface="微软雅黑" panose="020B0503020204020204" charset="-122"/>
                <a:ea typeface="微软雅黑" panose="020B0503020204020204" charset="-122"/>
                <a:cs typeface="微软雅黑" panose="020B0503020204020204" charset="-122"/>
              </a:rPr>
              <a:t>FIPS 197</a:t>
            </a:r>
            <a:endParaRPr lang="en-US" altLang="zh-CN" dirty="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22532" name="图片 22531" descr="NIST_logo"/>
          <p:cNvPicPr>
            <a:picLocks noChangeAspect="1"/>
          </p:cNvPicPr>
          <p:nvPr/>
        </p:nvPicPr>
        <p:blipFill>
          <a:blip r:embed="rId3"/>
          <a:stretch>
            <a:fillRect/>
          </a:stretch>
        </p:blipFill>
        <p:spPr>
          <a:xfrm>
            <a:off x="6400800" y="1524000"/>
            <a:ext cx="1828800" cy="506413"/>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24577"/>
          <p:cNvSpPr>
            <a:spLocks noGrp="1"/>
          </p:cNvSpPr>
          <p:nvPr>
            <p:ph type="title"/>
          </p:nvPr>
        </p:nvSpPr>
        <p:spPr/>
        <p:txBody>
          <a:bodyPr anchor="ctr"/>
          <a:p>
            <a:r>
              <a:rPr lang="en-US" altLang="zh-CN">
                <a:latin typeface="微软雅黑" panose="020B0503020204020204" charset="-122"/>
                <a:ea typeface="微软雅黑" panose="020B0503020204020204" charset="-122"/>
                <a:cs typeface="微软雅黑" panose="020B0503020204020204" charset="-122"/>
              </a:rPr>
              <a:t>AES</a:t>
            </a:r>
            <a:r>
              <a:rPr lang="zh-CN" altLang="en-US" dirty="0">
                <a:latin typeface="微软雅黑" panose="020B0503020204020204" charset="-122"/>
                <a:ea typeface="微软雅黑" panose="020B0503020204020204" charset="-122"/>
                <a:cs typeface="微软雅黑" panose="020B0503020204020204" charset="-122"/>
              </a:rPr>
              <a:t>要求</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24579" name="文本占位符 24578"/>
          <p:cNvSpPr>
            <a:spLocks noGrp="1"/>
          </p:cNvSpPr>
          <p:nvPr>
            <p:ph type="body" idx="1"/>
          </p:nvPr>
        </p:nvSpPr>
        <p:spPr/>
        <p:txBody>
          <a:bodyPr/>
          <a:p>
            <a:pPr>
              <a:lnSpc>
                <a:spcPct val="90000"/>
              </a:lnSpc>
              <a:buNone/>
            </a:pPr>
            <a:r>
              <a:rPr lang="en-US" altLang="zh-CN">
                <a:solidFill>
                  <a:srgbClr val="000000"/>
                </a:solidFill>
                <a:latin typeface="微软雅黑" panose="020B0503020204020204" charset="-122"/>
                <a:ea typeface="微软雅黑" panose="020B0503020204020204" charset="-122"/>
                <a:cs typeface="微软雅黑" panose="020B0503020204020204" charset="-122"/>
              </a:rPr>
              <a:t>1997 </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年 </a:t>
            </a:r>
            <a:r>
              <a:rPr lang="en-US" altLang="zh-CN">
                <a:solidFill>
                  <a:srgbClr val="000000"/>
                </a:solidFill>
                <a:latin typeface="微软雅黑" panose="020B0503020204020204" charset="-122"/>
                <a:ea typeface="微软雅黑" panose="020B0503020204020204" charset="-122"/>
                <a:cs typeface="微软雅黑" panose="020B0503020204020204" charset="-122"/>
              </a:rPr>
              <a:t>4 </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月的 </a:t>
            </a:r>
            <a:r>
              <a:rPr lang="en-US" altLang="zh-CN">
                <a:solidFill>
                  <a:srgbClr val="000000"/>
                </a:solidFill>
                <a:latin typeface="微软雅黑" panose="020B0503020204020204" charset="-122"/>
                <a:ea typeface="微软雅黑" panose="020B0503020204020204" charset="-122"/>
                <a:cs typeface="微软雅黑" panose="020B0503020204020204" charset="-122"/>
              </a:rPr>
              <a:t>AES </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研讨</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对称分组算法</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支持标准密码本方式（</a:t>
            </a:r>
            <a:r>
              <a:rPr lang="en-US" altLang="zh-CN">
                <a:solidFill>
                  <a:srgbClr val="000000"/>
                </a:solidFill>
                <a:latin typeface="微软雅黑" panose="020B0503020204020204" charset="-122"/>
                <a:ea typeface="微软雅黑" panose="020B0503020204020204" charset="-122"/>
                <a:cs typeface="微软雅黑" panose="020B0503020204020204" charset="-122"/>
              </a:rPr>
              <a:t>ECB</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模式）</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要明显比 </a:t>
            </a:r>
            <a:r>
              <a:rPr lang="en-US" altLang="zh-CN">
                <a:solidFill>
                  <a:srgbClr val="000000"/>
                </a:solidFill>
                <a:latin typeface="微软雅黑" panose="020B0503020204020204" charset="-122"/>
                <a:ea typeface="微软雅黑" panose="020B0503020204020204" charset="-122"/>
                <a:cs typeface="微软雅黑" panose="020B0503020204020204" charset="-122"/>
              </a:rPr>
              <a:t>DES</a:t>
            </a:r>
            <a:r>
              <a:rPr lang="en-US" altLang="zh-CN" baseline="30000">
                <a:solidFill>
                  <a:srgbClr val="000000"/>
                </a:solidFill>
                <a:latin typeface="微软雅黑" panose="020B0503020204020204" charset="-122"/>
                <a:ea typeface="微软雅黑" panose="020B0503020204020204" charset="-122"/>
                <a:cs typeface="微软雅黑" panose="020B0503020204020204" charset="-122"/>
              </a:rPr>
              <a:t>3</a:t>
            </a:r>
            <a:r>
              <a:rPr lang="en-US" altLang="zh-CN">
                <a:solidFill>
                  <a:srgbClr val="000000"/>
                </a:solidFill>
                <a:latin typeface="微软雅黑" panose="020B0503020204020204" charset="-122"/>
                <a:ea typeface="微软雅黑" panose="020B0503020204020204" charset="-122"/>
                <a:cs typeface="微软雅黑" panose="020B0503020204020204" charset="-122"/>
              </a:rPr>
              <a:t> </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有效，即比</a:t>
            </a:r>
            <a:r>
              <a:rPr lang="en-US" altLang="zh-CN">
                <a:solidFill>
                  <a:srgbClr val="000000"/>
                </a:solidFill>
                <a:latin typeface="微软雅黑" panose="020B0503020204020204" charset="-122"/>
                <a:ea typeface="微软雅黑" panose="020B0503020204020204" charset="-122"/>
                <a:cs typeface="微软雅黑" panose="020B0503020204020204" charset="-122"/>
              </a:rPr>
              <a:t>3DES</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安全</a:t>
            </a:r>
            <a:r>
              <a:rPr lang="en-US" altLang="zh-CN">
                <a:solidFill>
                  <a:srgbClr val="000000"/>
                </a:solidFill>
                <a:latin typeface="微软雅黑" panose="020B0503020204020204" charset="-122"/>
                <a:ea typeface="微软雅黑" panose="020B0503020204020204" charset="-122"/>
                <a:cs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且快</a:t>
            </a:r>
            <a:r>
              <a:rPr lang="en-US" altLang="zh-CN">
                <a:solidFill>
                  <a:srgbClr val="000000"/>
                </a:solidFill>
                <a:latin typeface="微软雅黑" panose="020B0503020204020204" charset="-122"/>
                <a:ea typeface="微软雅黑" panose="020B0503020204020204" charset="-122"/>
                <a:cs typeface="微软雅黑" panose="020B0503020204020204" charset="-122"/>
              </a:rPr>
              <a:t>)</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密钥大小可变，</a:t>
            </a:r>
            <a:r>
              <a:rPr lang="en-US" altLang="zh-CN">
                <a:solidFill>
                  <a:srgbClr val="000000"/>
                </a:solidFill>
                <a:latin typeface="微软雅黑" panose="020B0503020204020204" charset="-122"/>
                <a:ea typeface="微软雅黑" panose="020B0503020204020204" charset="-122"/>
                <a:cs typeface="微软雅黑" panose="020B0503020204020204" charset="-122"/>
              </a:rPr>
              <a:t>128</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a:solidFill>
                  <a:srgbClr val="000000"/>
                </a:solidFill>
                <a:latin typeface="微软雅黑" panose="020B0503020204020204" charset="-122"/>
                <a:ea typeface="微软雅黑" panose="020B0503020204020204" charset="-122"/>
                <a:cs typeface="微软雅黑" panose="020B0503020204020204" charset="-122"/>
              </a:rPr>
              <a:t>192</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a:solidFill>
                  <a:srgbClr val="000000"/>
                </a:solidFill>
                <a:latin typeface="微软雅黑" panose="020B0503020204020204" charset="-122"/>
                <a:ea typeface="微软雅黑" panose="020B0503020204020204" charset="-122"/>
                <a:cs typeface="微软雅黑" panose="020B0503020204020204" charset="-122"/>
              </a:rPr>
              <a:t>256</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等可选</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计算上较小的时间、空间复杂性</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便于软、硬件方式及各种场合实现</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公开和免费许可</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公开定义、公开评估、公正公开的选择</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1">
              <a:lnSpc>
                <a:spcPct val="90000"/>
              </a:lnSpc>
            </a:pPr>
            <a:r>
              <a:rPr lang="zh-CN" altLang="en-US" dirty="0">
                <a:solidFill>
                  <a:srgbClr val="000000"/>
                </a:solidFill>
                <a:latin typeface="微软雅黑" panose="020B0503020204020204" charset="-122"/>
                <a:ea typeface="微软雅黑" panose="020B0503020204020204" charset="-122"/>
                <a:cs typeface="微软雅黑" panose="020B0503020204020204" charset="-122"/>
              </a:rPr>
              <a:t>可同时供政府和商业使用</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标题 25601"/>
          <p:cNvSpPr>
            <a:spLocks noGrp="1"/>
          </p:cNvSpPr>
          <p:nvPr>
            <p:ph type="title"/>
          </p:nvPr>
        </p:nvSpPr>
        <p:spPr/>
        <p:txBody>
          <a:bodyPr anchor="ctr"/>
          <a:p>
            <a:r>
              <a:rPr lang="en-US" altLang="zh-CN">
                <a:latin typeface="微软雅黑" panose="020B0503020204020204" charset="-122"/>
                <a:ea typeface="微软雅黑" panose="020B0503020204020204" charset="-122"/>
                <a:cs typeface="微软雅黑" panose="020B0503020204020204" charset="-122"/>
              </a:rPr>
              <a:t>AES</a:t>
            </a:r>
            <a:r>
              <a:rPr lang="zh-CN" altLang="en-US" dirty="0">
                <a:latin typeface="微软雅黑" panose="020B0503020204020204" charset="-122"/>
                <a:ea typeface="微软雅黑" panose="020B0503020204020204" charset="-122"/>
                <a:cs typeface="微软雅黑" panose="020B0503020204020204" charset="-122"/>
              </a:rPr>
              <a:t>介绍</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25603" name="文本占位符 25602"/>
          <p:cNvSpPr>
            <a:spLocks noGrp="1"/>
          </p:cNvSpPr>
          <p:nvPr>
            <p:ph type="body" idx="1"/>
          </p:nvPr>
        </p:nvSpPr>
        <p:spPr/>
        <p:txBody>
          <a:bodyPr/>
          <a:p>
            <a:r>
              <a:rPr lang="en-US" altLang="zh-CN">
                <a:solidFill>
                  <a:srgbClr val="000000"/>
                </a:solidFill>
                <a:latin typeface="微软雅黑" panose="020B0503020204020204" charset="-122"/>
                <a:ea typeface="微软雅黑" panose="020B0503020204020204" charset="-122"/>
                <a:cs typeface="微软雅黑" panose="020B0503020204020204" charset="-122"/>
              </a:rPr>
              <a:t>AES</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大会</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a:p>
            <a:pPr lvl="1"/>
            <a:r>
              <a:rPr lang="it-IT" altLang="zh-CN" dirty="0">
                <a:solidFill>
                  <a:srgbClr val="000000"/>
                </a:solidFill>
                <a:latin typeface="微软雅黑" panose="020B0503020204020204" charset="-122"/>
                <a:ea typeface="微软雅黑" panose="020B0503020204020204" charset="-122"/>
                <a:cs typeface="微软雅黑" panose="020B0503020204020204" charset="-122"/>
              </a:rPr>
              <a:t>AES1 in Ventura, California, on August 20-22 1998</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lvl="1"/>
            <a:r>
              <a:rPr lang="en-US" altLang="zh-CN">
                <a:solidFill>
                  <a:srgbClr val="000000"/>
                </a:solidFill>
                <a:latin typeface="微软雅黑" panose="020B0503020204020204" charset="-122"/>
                <a:ea typeface="微软雅黑" panose="020B0503020204020204" charset="-122"/>
                <a:cs typeface="微软雅黑" panose="020B0503020204020204" charset="-122"/>
              </a:rPr>
              <a:t>AES2 held on March 22-23, 1999, in Rome, Italy</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pPr lvl="1"/>
            <a:r>
              <a:rPr lang="en-US" altLang="zh-CN">
                <a:solidFill>
                  <a:srgbClr val="000000"/>
                </a:solidFill>
                <a:latin typeface="微软雅黑" panose="020B0503020204020204" charset="-122"/>
                <a:ea typeface="微软雅黑" panose="020B0503020204020204" charset="-122"/>
                <a:cs typeface="微软雅黑" panose="020B0503020204020204" charset="-122"/>
              </a:rPr>
              <a:t>AES3 held on April 13-14, 2000, at the Hilton New York and Towers in New York, New York, USA</a:t>
            </a:r>
            <a:endParaRPr lang="en-US" altLang="zh-CN">
              <a:solidFill>
                <a:srgbClr val="000000"/>
              </a:solidFill>
              <a:latin typeface="微软雅黑" panose="020B0503020204020204" charset="-122"/>
              <a:ea typeface="微软雅黑" panose="020B0503020204020204" charset="-122"/>
              <a:cs typeface="微软雅黑" panose="020B0503020204020204" charset="-122"/>
            </a:endParaRPr>
          </a:p>
          <a:p>
            <a:endParaRPr lang="en-US" altLang="zh-CN"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标题 26625"/>
          <p:cNvSpPr>
            <a:spLocks noGrp="1"/>
          </p:cNvSpPr>
          <p:nvPr>
            <p:ph type="title"/>
          </p:nvPr>
        </p:nvSpPr>
        <p:spPr/>
        <p:txBody>
          <a:bodyPr anchor="ctr"/>
          <a:p>
            <a:r>
              <a:rPr lang="en-US" altLang="zh-CN"/>
              <a:t>AES Round 1 Candidate Algorithms (I)</a:t>
            </a:r>
            <a:endParaRPr lang="zh-CN" altLang="en-US" dirty="0"/>
          </a:p>
        </p:txBody>
      </p:sp>
      <p:sp>
        <p:nvSpPr>
          <p:cNvPr id="26627" name="文本占位符 26626"/>
          <p:cNvSpPr>
            <a:spLocks noGrp="1"/>
          </p:cNvSpPr>
          <p:nvPr>
            <p:ph type="body" idx="1"/>
          </p:nvPr>
        </p:nvSpPr>
        <p:spPr/>
        <p:txBody>
          <a:bodyPr/>
          <a:p>
            <a:pPr>
              <a:lnSpc>
                <a:spcPct val="90000"/>
              </a:lnSpc>
              <a:buNone/>
            </a:pPr>
            <a:r>
              <a:rPr lang="en-US" altLang="en-US" sz="2400">
                <a:solidFill>
                  <a:srgbClr val="000000"/>
                </a:solidFill>
              </a:rPr>
              <a:t>Algorithm</a:t>
            </a:r>
            <a:r>
              <a:rPr lang="en-US" altLang="zh-CN" sz="2400">
                <a:solidFill>
                  <a:srgbClr val="000000"/>
                </a:solidFill>
              </a:rPr>
              <a:t> </a:t>
            </a:r>
            <a:r>
              <a:rPr lang="en-US" altLang="en-US" sz="2400">
                <a:solidFill>
                  <a:srgbClr val="000000"/>
                </a:solidFill>
              </a:rPr>
              <a:t>Name </a:t>
            </a:r>
            <a:r>
              <a:rPr lang="en-US" altLang="zh-CN" sz="2400">
                <a:solidFill>
                  <a:srgbClr val="000000"/>
                </a:solidFill>
              </a:rPr>
              <a:t>	</a:t>
            </a:r>
            <a:r>
              <a:rPr lang="en-US" altLang="en-US" sz="2400">
                <a:solidFill>
                  <a:srgbClr val="000000"/>
                </a:solidFill>
              </a:rPr>
              <a:t>Submitter </a:t>
            </a:r>
            <a:r>
              <a:rPr lang="en-US" altLang="en-US" sz="2400" err="1">
                <a:solidFill>
                  <a:srgbClr val="000000"/>
                </a:solidFill>
              </a:rPr>
              <a:t>Name(s</a:t>
            </a:r>
            <a:r>
              <a:rPr lang="en-US" altLang="en-US" sz="2400">
                <a:solidFill>
                  <a:srgbClr val="000000"/>
                </a:solidFill>
              </a:rPr>
              <a:t>) </a:t>
            </a:r>
            <a:endParaRPr lang="en-US" altLang="en-US" sz="2400">
              <a:solidFill>
                <a:srgbClr val="000000"/>
              </a:solidFill>
            </a:endParaRPr>
          </a:p>
          <a:p>
            <a:pPr>
              <a:lnSpc>
                <a:spcPct val="90000"/>
              </a:lnSpc>
            </a:pPr>
            <a:r>
              <a:rPr lang="en-US" altLang="en-US" sz="2400">
                <a:solidFill>
                  <a:srgbClr val="000000"/>
                </a:solidFill>
              </a:rPr>
              <a:t>CAST-256  	Entrust Technologies, Inc. (represented </a:t>
            </a:r>
            <a:r>
              <a:rPr lang="en-US" altLang="zh-CN" sz="2400">
                <a:solidFill>
                  <a:srgbClr val="000000"/>
                </a:solidFill>
              </a:rPr>
              <a:t>				</a:t>
            </a:r>
            <a:r>
              <a:rPr lang="en-US" altLang="en-US" sz="2400">
                <a:solidFill>
                  <a:srgbClr val="000000"/>
                </a:solidFill>
              </a:rPr>
              <a:t>by</a:t>
            </a:r>
            <a:r>
              <a:rPr lang="en-US" altLang="zh-CN" sz="2400">
                <a:solidFill>
                  <a:srgbClr val="000000"/>
                </a:solidFill>
              </a:rPr>
              <a:t> </a:t>
            </a:r>
            <a:r>
              <a:rPr lang="en-US" altLang="en-US" sz="2400">
                <a:solidFill>
                  <a:srgbClr val="000000"/>
                </a:solidFill>
              </a:rPr>
              <a:t>Carlisle Adams)  </a:t>
            </a:r>
            <a:endParaRPr lang="en-US" altLang="en-US" sz="2400">
              <a:solidFill>
                <a:srgbClr val="000000"/>
              </a:solidFill>
            </a:endParaRPr>
          </a:p>
          <a:p>
            <a:pPr>
              <a:lnSpc>
                <a:spcPct val="90000"/>
              </a:lnSpc>
            </a:pPr>
            <a:r>
              <a:rPr lang="en-US" altLang="en-US" sz="2400">
                <a:solidFill>
                  <a:srgbClr val="000000"/>
                </a:solidFill>
              </a:rPr>
              <a:t>CRYPTON  	Future Systems, Inc. (represented</a:t>
            </a:r>
            <a:endParaRPr lang="en-US" altLang="zh-CN" sz="2400">
              <a:solidFill>
                <a:srgbClr val="000000"/>
              </a:solidFill>
            </a:endParaRPr>
          </a:p>
          <a:p>
            <a:pPr>
              <a:lnSpc>
                <a:spcPct val="90000"/>
              </a:lnSpc>
              <a:buNone/>
            </a:pPr>
            <a:r>
              <a:rPr lang="en-US" altLang="zh-CN" sz="2400">
                <a:solidFill>
                  <a:srgbClr val="000000"/>
                </a:solidFill>
              </a:rPr>
              <a:t>				</a:t>
            </a:r>
            <a:r>
              <a:rPr lang="en-US" altLang="en-US" sz="2400">
                <a:solidFill>
                  <a:srgbClr val="000000"/>
                </a:solidFill>
              </a:rPr>
              <a:t>by </a:t>
            </a:r>
            <a:r>
              <a:rPr lang="en-US" altLang="en-US" sz="2400" err="1">
                <a:solidFill>
                  <a:srgbClr val="000000"/>
                </a:solidFill>
              </a:rPr>
              <a:t>Chae</a:t>
            </a:r>
            <a:r>
              <a:rPr lang="en-US" altLang="zh-CN" sz="2400">
                <a:solidFill>
                  <a:srgbClr val="000000"/>
                </a:solidFill>
              </a:rPr>
              <a:t> </a:t>
            </a:r>
            <a:r>
              <a:rPr lang="en-US" altLang="en-US" sz="2400" err="1">
                <a:solidFill>
                  <a:srgbClr val="000000"/>
                </a:solidFill>
              </a:rPr>
              <a:t>Hoon</a:t>
            </a:r>
            <a:r>
              <a:rPr lang="en-US" altLang="en-US" sz="2400">
                <a:solidFill>
                  <a:srgbClr val="000000"/>
                </a:solidFill>
              </a:rPr>
              <a:t> Lim)  </a:t>
            </a:r>
            <a:endParaRPr lang="en-US" altLang="en-US" sz="2400">
              <a:solidFill>
                <a:srgbClr val="000000"/>
              </a:solidFill>
            </a:endParaRPr>
          </a:p>
          <a:p>
            <a:pPr>
              <a:lnSpc>
                <a:spcPct val="90000"/>
              </a:lnSpc>
            </a:pPr>
            <a:r>
              <a:rPr lang="en-US" altLang="en-US" sz="2400">
                <a:solidFill>
                  <a:srgbClr val="000000"/>
                </a:solidFill>
              </a:rPr>
              <a:t>DEAL  		Richard </a:t>
            </a:r>
            <a:r>
              <a:rPr lang="en-US" altLang="en-US" sz="2400" err="1">
                <a:solidFill>
                  <a:srgbClr val="000000"/>
                </a:solidFill>
              </a:rPr>
              <a:t>Outerbridge</a:t>
            </a:r>
            <a:r>
              <a:rPr lang="en-US" altLang="en-US" sz="2400">
                <a:solidFill>
                  <a:srgbClr val="000000"/>
                </a:solidFill>
              </a:rPr>
              <a:t>, Lars Knudsen  </a:t>
            </a:r>
            <a:endParaRPr lang="en-US" altLang="en-US" sz="2400">
              <a:solidFill>
                <a:srgbClr val="000000"/>
              </a:solidFill>
            </a:endParaRPr>
          </a:p>
          <a:p>
            <a:pPr>
              <a:lnSpc>
                <a:spcPct val="90000"/>
              </a:lnSpc>
            </a:pPr>
            <a:r>
              <a:rPr lang="en-US" altLang="en-US" sz="2400">
                <a:solidFill>
                  <a:srgbClr val="000000"/>
                </a:solidFill>
              </a:rPr>
              <a:t>DFC  		CNRS - </a:t>
            </a:r>
            <a:r>
              <a:rPr lang="en-US" altLang="en-US" sz="2400" err="1">
                <a:solidFill>
                  <a:srgbClr val="000000"/>
                </a:solidFill>
              </a:rPr>
              <a:t>Ecole</a:t>
            </a:r>
            <a:r>
              <a:rPr lang="en-US" altLang="en-US" sz="2400">
                <a:solidFill>
                  <a:srgbClr val="000000"/>
                </a:solidFill>
              </a:rPr>
              <a:t> </a:t>
            </a:r>
            <a:r>
              <a:rPr lang="en-US" altLang="en-US" sz="2400" err="1">
                <a:solidFill>
                  <a:srgbClr val="000000"/>
                </a:solidFill>
              </a:rPr>
              <a:t>Normale</a:t>
            </a:r>
            <a:r>
              <a:rPr lang="en-US" altLang="en-US" sz="2400">
                <a:solidFill>
                  <a:srgbClr val="000000"/>
                </a:solidFill>
              </a:rPr>
              <a:t> </a:t>
            </a:r>
            <a:r>
              <a:rPr lang="en-US" altLang="en-US" sz="2400" err="1">
                <a:solidFill>
                  <a:srgbClr val="000000"/>
                </a:solidFill>
              </a:rPr>
              <a:t>Superieure</a:t>
            </a:r>
            <a:r>
              <a:rPr lang="en-US" altLang="en-US" sz="2400">
                <a:solidFill>
                  <a:srgbClr val="000000"/>
                </a:solidFill>
              </a:rPr>
              <a:t> 				(represented by Serge </a:t>
            </a:r>
            <a:r>
              <a:rPr lang="en-US" altLang="en-US" sz="2400" err="1">
                <a:solidFill>
                  <a:srgbClr val="000000"/>
                </a:solidFill>
              </a:rPr>
              <a:t>Vaudenay</a:t>
            </a:r>
            <a:r>
              <a:rPr lang="en-US" altLang="en-US" sz="2400">
                <a:solidFill>
                  <a:srgbClr val="000000"/>
                </a:solidFill>
              </a:rPr>
              <a:t>)  </a:t>
            </a:r>
            <a:endParaRPr lang="en-US" altLang="en-US" sz="2400">
              <a:solidFill>
                <a:srgbClr val="000000"/>
              </a:solidFill>
            </a:endParaRPr>
          </a:p>
          <a:p>
            <a:pPr>
              <a:lnSpc>
                <a:spcPct val="90000"/>
              </a:lnSpc>
            </a:pPr>
            <a:r>
              <a:rPr lang="en-US" altLang="en-US" sz="2400">
                <a:solidFill>
                  <a:srgbClr val="000000"/>
                </a:solidFill>
              </a:rPr>
              <a:t>E2  		</a:t>
            </a:r>
            <a:r>
              <a:rPr lang="en-US" altLang="zh-CN" sz="2400">
                <a:solidFill>
                  <a:srgbClr val="000000"/>
                </a:solidFill>
              </a:rPr>
              <a:t>	</a:t>
            </a:r>
            <a:r>
              <a:rPr lang="en-US" altLang="en-US" sz="2400">
                <a:solidFill>
                  <a:srgbClr val="000000"/>
                </a:solidFill>
              </a:rPr>
              <a:t>NTT - Nippon Telegraph and Telephone 		</a:t>
            </a:r>
            <a:r>
              <a:rPr lang="en-US" altLang="zh-CN" sz="2400">
                <a:solidFill>
                  <a:srgbClr val="000000"/>
                </a:solidFill>
              </a:rPr>
              <a:t>	</a:t>
            </a:r>
            <a:r>
              <a:rPr lang="en-US" altLang="en-US" sz="2400">
                <a:solidFill>
                  <a:srgbClr val="000000"/>
                </a:solidFill>
              </a:rPr>
              <a:t>Corporation (by Masayuki</a:t>
            </a:r>
            <a:r>
              <a:rPr lang="en-US" altLang="zh-CN" sz="2400">
                <a:solidFill>
                  <a:srgbClr val="000000"/>
                </a:solidFill>
              </a:rPr>
              <a:t> </a:t>
            </a:r>
            <a:r>
              <a:rPr lang="en-US" altLang="en-US" sz="2400">
                <a:solidFill>
                  <a:srgbClr val="000000"/>
                </a:solidFill>
              </a:rPr>
              <a:t>Kanda)  </a:t>
            </a:r>
            <a:endParaRPr lang="en-US" altLang="en-US" sz="2400">
              <a:solidFill>
                <a:srgbClr val="000000"/>
              </a:solidFill>
            </a:endParaRPr>
          </a:p>
          <a:p>
            <a:pPr>
              <a:lnSpc>
                <a:spcPct val="90000"/>
              </a:lnSpc>
            </a:pPr>
            <a:r>
              <a:rPr lang="en-US" altLang="en-US" sz="2400">
                <a:solidFill>
                  <a:srgbClr val="000000"/>
                </a:solidFill>
              </a:rPr>
              <a:t>FROG  		</a:t>
            </a:r>
            <a:r>
              <a:rPr lang="en-US" altLang="en-US" sz="2400" err="1">
                <a:solidFill>
                  <a:srgbClr val="000000"/>
                </a:solidFill>
              </a:rPr>
              <a:t>TecApro</a:t>
            </a:r>
            <a:r>
              <a:rPr lang="en-US" altLang="en-US" sz="2400">
                <a:solidFill>
                  <a:srgbClr val="000000"/>
                </a:solidFill>
              </a:rPr>
              <a:t> </a:t>
            </a:r>
            <a:r>
              <a:rPr lang="en-US" altLang="en-US" sz="2400" err="1">
                <a:solidFill>
                  <a:srgbClr val="000000"/>
                </a:solidFill>
              </a:rPr>
              <a:t>Internacional</a:t>
            </a:r>
            <a:r>
              <a:rPr lang="en-US" altLang="en-US" sz="2400">
                <a:solidFill>
                  <a:srgbClr val="000000"/>
                </a:solidFill>
              </a:rPr>
              <a:t> S.A. </a:t>
            </a:r>
            <a:r>
              <a:rPr lang="en-US" altLang="zh-CN" sz="2400">
                <a:solidFill>
                  <a:srgbClr val="000000"/>
                </a:solidFill>
              </a:rPr>
              <a:t>					</a:t>
            </a:r>
            <a:r>
              <a:rPr lang="en-US" altLang="en-US" sz="2400">
                <a:solidFill>
                  <a:srgbClr val="000000"/>
                </a:solidFill>
              </a:rPr>
              <a:t>(represented</a:t>
            </a:r>
            <a:r>
              <a:rPr lang="en-US" altLang="zh-CN" sz="2400">
                <a:solidFill>
                  <a:srgbClr val="000000"/>
                </a:solidFill>
              </a:rPr>
              <a:t> </a:t>
            </a:r>
            <a:r>
              <a:rPr lang="en-US" altLang="en-US" sz="2400">
                <a:solidFill>
                  <a:srgbClr val="000000"/>
                </a:solidFill>
              </a:rPr>
              <a:t>by </a:t>
            </a:r>
            <a:r>
              <a:rPr lang="en-US" altLang="en-US" sz="2400" err="1">
                <a:solidFill>
                  <a:srgbClr val="000000"/>
                </a:solidFill>
              </a:rPr>
              <a:t>Dianelos</a:t>
            </a:r>
            <a:r>
              <a:rPr lang="en-US" altLang="en-US" sz="2400">
                <a:solidFill>
                  <a:srgbClr val="000000"/>
                </a:solidFill>
              </a:rPr>
              <a:t> </a:t>
            </a:r>
            <a:r>
              <a:rPr lang="en-US" altLang="en-US" sz="2400" err="1">
                <a:solidFill>
                  <a:srgbClr val="000000"/>
                </a:solidFill>
              </a:rPr>
              <a:t>Georgoudis</a:t>
            </a:r>
            <a:r>
              <a:rPr lang="en-US" altLang="en-US" sz="2400">
                <a:solidFill>
                  <a:srgbClr val="000000"/>
                </a:solidFill>
              </a:rPr>
              <a:t>)  </a:t>
            </a:r>
            <a:endParaRPr lang="en-US" altLang="en-US" sz="2400">
              <a:solidFill>
                <a:srgbClr val="000000"/>
              </a:solidFill>
            </a:endParaRPr>
          </a:p>
          <a:p>
            <a:pPr>
              <a:lnSpc>
                <a:spcPct val="90000"/>
              </a:lnSpc>
            </a:pPr>
            <a:r>
              <a:rPr lang="en-US" altLang="en-US" sz="2400">
                <a:solidFill>
                  <a:srgbClr val="000000"/>
                </a:solidFill>
              </a:rPr>
              <a:t>HPC  		Rich </a:t>
            </a:r>
            <a:r>
              <a:rPr lang="en-US" altLang="en-US" sz="2400" err="1">
                <a:solidFill>
                  <a:srgbClr val="000000"/>
                </a:solidFill>
              </a:rPr>
              <a:t>Schroeppel</a:t>
            </a:r>
            <a:r>
              <a:rPr lang="en-US" altLang="en-US" sz="2400">
                <a:solidFill>
                  <a:srgbClr val="000000"/>
                </a:solidFill>
              </a:rPr>
              <a:t> </a:t>
            </a:r>
            <a:endParaRPr lang="en-US" altLang="en-US" sz="2400">
              <a:solidFill>
                <a:srgbClr val="000000"/>
              </a:solidFill>
            </a:endParaRPr>
          </a:p>
          <a:p>
            <a:pPr>
              <a:lnSpc>
                <a:spcPct val="90000"/>
              </a:lnSpc>
            </a:pPr>
            <a:endParaRPr lang="en-US" altLang="en-US" sz="2400"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标题 27649"/>
          <p:cNvSpPr>
            <a:spLocks noGrp="1"/>
          </p:cNvSpPr>
          <p:nvPr>
            <p:ph type="title"/>
          </p:nvPr>
        </p:nvSpPr>
        <p:spPr/>
        <p:txBody>
          <a:bodyPr anchor="ctr"/>
          <a:p>
            <a:r>
              <a:rPr lang="en-US" altLang="zh-CN"/>
              <a:t>(II)</a:t>
            </a:r>
            <a:endParaRPr lang="zh-CN" altLang="en-US" dirty="0"/>
          </a:p>
        </p:txBody>
      </p:sp>
      <p:sp>
        <p:nvSpPr>
          <p:cNvPr id="27651" name="文本占位符 27650"/>
          <p:cNvSpPr>
            <a:spLocks noGrp="1"/>
          </p:cNvSpPr>
          <p:nvPr>
            <p:ph type="body" idx="1"/>
          </p:nvPr>
        </p:nvSpPr>
        <p:spPr/>
        <p:txBody>
          <a:bodyPr/>
          <a:p>
            <a:pPr>
              <a:lnSpc>
                <a:spcPct val="90000"/>
              </a:lnSpc>
              <a:buNone/>
            </a:pPr>
            <a:r>
              <a:rPr lang="en-US" altLang="en-US" sz="2400">
                <a:solidFill>
                  <a:srgbClr val="000000"/>
                </a:solidFill>
              </a:rPr>
              <a:t>Algorithm</a:t>
            </a:r>
            <a:r>
              <a:rPr lang="en-US" altLang="zh-CN" sz="2400">
                <a:solidFill>
                  <a:srgbClr val="000000"/>
                </a:solidFill>
              </a:rPr>
              <a:t> </a:t>
            </a:r>
            <a:r>
              <a:rPr lang="en-US" altLang="en-US" sz="2400">
                <a:solidFill>
                  <a:srgbClr val="000000"/>
                </a:solidFill>
              </a:rPr>
              <a:t>Name </a:t>
            </a:r>
            <a:r>
              <a:rPr lang="en-US" altLang="zh-CN" sz="2400">
                <a:solidFill>
                  <a:srgbClr val="000000"/>
                </a:solidFill>
              </a:rPr>
              <a:t>	</a:t>
            </a:r>
            <a:r>
              <a:rPr lang="en-US" altLang="en-US" sz="2400">
                <a:solidFill>
                  <a:srgbClr val="000000"/>
                </a:solidFill>
              </a:rPr>
              <a:t>Submitter Name</a:t>
            </a:r>
            <a:r>
              <a:rPr lang="en-US" altLang="zh-CN" sz="2400">
                <a:solidFill>
                  <a:srgbClr val="000000"/>
                </a:solidFill>
              </a:rPr>
              <a:t> </a:t>
            </a:r>
            <a:r>
              <a:rPr lang="en-US" altLang="en-US" sz="2400">
                <a:solidFill>
                  <a:srgbClr val="000000"/>
                </a:solidFill>
              </a:rPr>
              <a:t>(s) </a:t>
            </a:r>
            <a:endParaRPr lang="en-US" altLang="en-US" sz="2400">
              <a:solidFill>
                <a:srgbClr val="000000"/>
              </a:solidFill>
            </a:endParaRPr>
          </a:p>
          <a:p>
            <a:pPr>
              <a:lnSpc>
                <a:spcPct val="90000"/>
              </a:lnSpc>
            </a:pPr>
            <a:r>
              <a:rPr lang="en-US" altLang="en-US" sz="2400">
                <a:solidFill>
                  <a:srgbClr val="000000"/>
                </a:solidFill>
              </a:rPr>
              <a:t>LOKI97  		</a:t>
            </a:r>
            <a:r>
              <a:rPr lang="en-US" altLang="en-US" sz="2400" err="1">
                <a:solidFill>
                  <a:srgbClr val="000000"/>
                </a:solidFill>
              </a:rPr>
              <a:t>Lawrie</a:t>
            </a:r>
            <a:r>
              <a:rPr lang="en-US" altLang="en-US" sz="2400">
                <a:solidFill>
                  <a:srgbClr val="000000"/>
                </a:solidFill>
              </a:rPr>
              <a:t> Brown, Josef </a:t>
            </a:r>
            <a:r>
              <a:rPr lang="en-US" altLang="en-US" sz="2400" err="1">
                <a:solidFill>
                  <a:srgbClr val="000000"/>
                </a:solidFill>
              </a:rPr>
              <a:t>Pieprzyk</a:t>
            </a:r>
            <a:r>
              <a:rPr lang="en-US" altLang="en-US" sz="2400">
                <a:solidFill>
                  <a:srgbClr val="000000"/>
                </a:solidFill>
              </a:rPr>
              <a:t>, Jennifer 			</a:t>
            </a:r>
            <a:r>
              <a:rPr lang="en-US" altLang="zh-CN" sz="2400">
                <a:solidFill>
                  <a:srgbClr val="000000"/>
                </a:solidFill>
              </a:rPr>
              <a:t>	</a:t>
            </a:r>
            <a:r>
              <a:rPr lang="en-US" altLang="en-US" sz="2400" err="1">
                <a:solidFill>
                  <a:srgbClr val="000000"/>
                </a:solidFill>
              </a:rPr>
              <a:t>Seberry</a:t>
            </a:r>
            <a:r>
              <a:rPr lang="en-US" altLang="en-US" sz="2400">
                <a:solidFill>
                  <a:srgbClr val="000000"/>
                </a:solidFill>
              </a:rPr>
              <a:t>  </a:t>
            </a:r>
            <a:endParaRPr lang="en-US" altLang="en-US" sz="2400">
              <a:solidFill>
                <a:srgbClr val="000000"/>
              </a:solidFill>
            </a:endParaRPr>
          </a:p>
          <a:p>
            <a:pPr>
              <a:lnSpc>
                <a:spcPct val="90000"/>
              </a:lnSpc>
            </a:pPr>
            <a:r>
              <a:rPr lang="en-US" altLang="en-US" sz="2400">
                <a:solidFill>
                  <a:srgbClr val="000000"/>
                </a:solidFill>
              </a:rPr>
              <a:t>MAGENTA  	Deutsche Telekom AG (represented</a:t>
            </a:r>
            <a:endParaRPr lang="en-US" altLang="zh-CN" sz="2400">
              <a:solidFill>
                <a:srgbClr val="000000"/>
              </a:solidFill>
            </a:endParaRPr>
          </a:p>
          <a:p>
            <a:pPr>
              <a:lnSpc>
                <a:spcPct val="90000"/>
              </a:lnSpc>
              <a:buNone/>
            </a:pPr>
            <a:r>
              <a:rPr lang="en-US" altLang="zh-CN" sz="2400">
                <a:solidFill>
                  <a:srgbClr val="000000"/>
                </a:solidFill>
              </a:rPr>
              <a:t>				</a:t>
            </a:r>
            <a:r>
              <a:rPr lang="en-US" altLang="en-US" sz="2400">
                <a:solidFill>
                  <a:srgbClr val="000000"/>
                </a:solidFill>
              </a:rPr>
              <a:t>by Dr.</a:t>
            </a:r>
            <a:r>
              <a:rPr lang="en-US" altLang="zh-CN" sz="2400">
                <a:solidFill>
                  <a:srgbClr val="000000"/>
                </a:solidFill>
              </a:rPr>
              <a:t>	</a:t>
            </a:r>
            <a:r>
              <a:rPr lang="en-US" altLang="en-US" sz="2400">
                <a:solidFill>
                  <a:srgbClr val="000000"/>
                </a:solidFill>
              </a:rPr>
              <a:t>Klaus Huber)  </a:t>
            </a:r>
            <a:endParaRPr lang="en-US" altLang="en-US" sz="2400">
              <a:solidFill>
                <a:srgbClr val="000000"/>
              </a:solidFill>
            </a:endParaRPr>
          </a:p>
          <a:p>
            <a:pPr>
              <a:lnSpc>
                <a:spcPct val="90000"/>
              </a:lnSpc>
            </a:pPr>
            <a:r>
              <a:rPr lang="en-US" altLang="en-US" sz="2400">
                <a:solidFill>
                  <a:srgbClr val="000000"/>
                </a:solidFill>
              </a:rPr>
              <a:t>MARS  		IBM (represented by </a:t>
            </a:r>
            <a:r>
              <a:rPr lang="en-US" altLang="en-US" sz="2400" err="1">
                <a:solidFill>
                  <a:srgbClr val="000000"/>
                </a:solidFill>
              </a:rPr>
              <a:t>Nevenko</a:t>
            </a:r>
            <a:r>
              <a:rPr lang="en-US" altLang="en-US" sz="2400">
                <a:solidFill>
                  <a:srgbClr val="000000"/>
                </a:solidFill>
              </a:rPr>
              <a:t> </a:t>
            </a:r>
            <a:r>
              <a:rPr lang="en-US" altLang="en-US" sz="2400" err="1">
                <a:solidFill>
                  <a:srgbClr val="000000"/>
                </a:solidFill>
              </a:rPr>
              <a:t>Zunic</a:t>
            </a:r>
            <a:r>
              <a:rPr lang="en-US" altLang="en-US" sz="2400">
                <a:solidFill>
                  <a:srgbClr val="000000"/>
                </a:solidFill>
              </a:rPr>
              <a:t>)  </a:t>
            </a:r>
            <a:endParaRPr lang="en-US" altLang="en-US" sz="2400">
              <a:solidFill>
                <a:srgbClr val="000000"/>
              </a:solidFill>
            </a:endParaRPr>
          </a:p>
          <a:p>
            <a:pPr>
              <a:lnSpc>
                <a:spcPct val="90000"/>
              </a:lnSpc>
            </a:pPr>
            <a:r>
              <a:rPr lang="en-US" altLang="en-US" sz="2400">
                <a:solidFill>
                  <a:srgbClr val="000000"/>
                </a:solidFill>
              </a:rPr>
              <a:t>RC6</a:t>
            </a:r>
            <a:r>
              <a:rPr lang="en-US" altLang="en-US" sz="2400" baseline="30000">
                <a:solidFill>
                  <a:srgbClr val="000000"/>
                </a:solidFill>
              </a:rPr>
              <a:t>TM</a:t>
            </a:r>
            <a:r>
              <a:rPr lang="en-US" altLang="en-US" sz="2400">
                <a:solidFill>
                  <a:srgbClr val="000000"/>
                </a:solidFill>
              </a:rPr>
              <a:t>  		RSA Laboratories (by Burt </a:t>
            </a:r>
            <a:r>
              <a:rPr lang="en-US" altLang="en-US" sz="2400" err="1">
                <a:solidFill>
                  <a:srgbClr val="000000"/>
                </a:solidFill>
              </a:rPr>
              <a:t>Kaliski</a:t>
            </a:r>
            <a:r>
              <a:rPr lang="en-US" altLang="en-US" sz="2400">
                <a:solidFill>
                  <a:srgbClr val="000000"/>
                </a:solidFill>
              </a:rPr>
              <a:t>) </a:t>
            </a:r>
            <a:endParaRPr lang="en-US" altLang="en-US" sz="2400">
              <a:solidFill>
                <a:srgbClr val="000000"/>
              </a:solidFill>
            </a:endParaRPr>
          </a:p>
          <a:p>
            <a:pPr>
              <a:lnSpc>
                <a:spcPct val="90000"/>
              </a:lnSpc>
            </a:pPr>
            <a:r>
              <a:rPr lang="en-US" altLang="en-US" sz="2400">
                <a:solidFill>
                  <a:srgbClr val="000000"/>
                </a:solidFill>
              </a:rPr>
              <a:t>RIJNDAEL 	Joan </a:t>
            </a:r>
            <a:r>
              <a:rPr lang="en-US" altLang="en-US" sz="2400" err="1">
                <a:solidFill>
                  <a:srgbClr val="000000"/>
                </a:solidFill>
              </a:rPr>
              <a:t>Daemen</a:t>
            </a:r>
            <a:r>
              <a:rPr lang="en-US" altLang="en-US" sz="2400">
                <a:solidFill>
                  <a:srgbClr val="000000"/>
                </a:solidFill>
              </a:rPr>
              <a:t>, Vincent </a:t>
            </a:r>
            <a:r>
              <a:rPr lang="en-US" altLang="en-US" sz="2400" err="1">
                <a:solidFill>
                  <a:srgbClr val="000000"/>
                </a:solidFill>
              </a:rPr>
              <a:t>Rijmen</a:t>
            </a:r>
            <a:r>
              <a:rPr lang="en-US" altLang="en-US" sz="2400">
                <a:solidFill>
                  <a:srgbClr val="000000"/>
                </a:solidFill>
              </a:rPr>
              <a:t>  </a:t>
            </a:r>
            <a:endParaRPr lang="en-US" altLang="en-US" sz="2400">
              <a:solidFill>
                <a:srgbClr val="000000"/>
              </a:solidFill>
            </a:endParaRPr>
          </a:p>
          <a:p>
            <a:pPr>
              <a:lnSpc>
                <a:spcPct val="90000"/>
              </a:lnSpc>
            </a:pPr>
            <a:r>
              <a:rPr lang="en-US" altLang="en-US" sz="2400">
                <a:solidFill>
                  <a:srgbClr val="000000"/>
                </a:solidFill>
              </a:rPr>
              <a:t>SAFER+ 		</a:t>
            </a:r>
            <a:r>
              <a:rPr lang="en-US" altLang="en-US" sz="2400" err="1">
                <a:solidFill>
                  <a:srgbClr val="000000"/>
                </a:solidFill>
              </a:rPr>
              <a:t>Cylink</a:t>
            </a:r>
            <a:r>
              <a:rPr lang="en-US" altLang="en-US" sz="2400">
                <a:solidFill>
                  <a:srgbClr val="000000"/>
                </a:solidFill>
              </a:rPr>
              <a:t> Corporation (represented</a:t>
            </a:r>
            <a:endParaRPr lang="en-US" altLang="zh-CN" sz="2400">
              <a:solidFill>
                <a:srgbClr val="000000"/>
              </a:solidFill>
            </a:endParaRPr>
          </a:p>
          <a:p>
            <a:pPr>
              <a:lnSpc>
                <a:spcPct val="90000"/>
              </a:lnSpc>
              <a:buNone/>
            </a:pPr>
            <a:r>
              <a:rPr lang="en-US" altLang="zh-CN" sz="2400">
                <a:solidFill>
                  <a:srgbClr val="000000"/>
                </a:solidFill>
              </a:rPr>
              <a:t>				</a:t>
            </a:r>
            <a:r>
              <a:rPr lang="en-US" altLang="en-US" sz="2400">
                <a:solidFill>
                  <a:srgbClr val="000000"/>
                </a:solidFill>
              </a:rPr>
              <a:t>by</a:t>
            </a:r>
            <a:r>
              <a:rPr lang="en-US" altLang="zh-CN" sz="2400">
                <a:solidFill>
                  <a:srgbClr val="000000"/>
                </a:solidFill>
              </a:rPr>
              <a:t> </a:t>
            </a:r>
            <a:r>
              <a:rPr lang="en-US" altLang="en-US" sz="2400">
                <a:solidFill>
                  <a:srgbClr val="000000"/>
                </a:solidFill>
              </a:rPr>
              <a:t>Charles Williams)  </a:t>
            </a:r>
            <a:endParaRPr lang="en-US" altLang="en-US" sz="2400">
              <a:solidFill>
                <a:srgbClr val="000000"/>
              </a:solidFill>
            </a:endParaRPr>
          </a:p>
          <a:p>
            <a:pPr>
              <a:lnSpc>
                <a:spcPct val="90000"/>
              </a:lnSpc>
            </a:pPr>
            <a:r>
              <a:rPr lang="en-US" altLang="en-US" sz="2400">
                <a:solidFill>
                  <a:srgbClr val="000000"/>
                </a:solidFill>
              </a:rPr>
              <a:t>SERPENT  </a:t>
            </a:r>
            <a:r>
              <a:rPr lang="en-US" altLang="zh-CN" sz="2400">
                <a:solidFill>
                  <a:srgbClr val="000000"/>
                </a:solidFill>
              </a:rPr>
              <a:t>	</a:t>
            </a:r>
            <a:r>
              <a:rPr lang="en-US" altLang="en-US" sz="2400">
                <a:solidFill>
                  <a:srgbClr val="000000"/>
                </a:solidFill>
              </a:rPr>
              <a:t>Ross Anderson, Eli </a:t>
            </a:r>
            <a:r>
              <a:rPr lang="en-US" altLang="en-US" sz="2400" err="1">
                <a:solidFill>
                  <a:srgbClr val="000000"/>
                </a:solidFill>
              </a:rPr>
              <a:t>Biham</a:t>
            </a:r>
            <a:r>
              <a:rPr lang="en-US" altLang="en-US" sz="2400">
                <a:solidFill>
                  <a:srgbClr val="000000"/>
                </a:solidFill>
              </a:rPr>
              <a:t>, Lars</a:t>
            </a:r>
            <a:r>
              <a:rPr lang="en-US" altLang="zh-CN" sz="2400">
                <a:solidFill>
                  <a:srgbClr val="000000"/>
                </a:solidFill>
              </a:rPr>
              <a:t> </a:t>
            </a:r>
            <a:r>
              <a:rPr lang="en-US" altLang="en-US" sz="2400">
                <a:solidFill>
                  <a:srgbClr val="000000"/>
                </a:solidFill>
              </a:rPr>
              <a:t>Knudsen  </a:t>
            </a:r>
            <a:endParaRPr lang="en-US" altLang="en-US" sz="2400">
              <a:solidFill>
                <a:srgbClr val="000000"/>
              </a:solidFill>
            </a:endParaRPr>
          </a:p>
          <a:p>
            <a:pPr>
              <a:lnSpc>
                <a:spcPct val="90000"/>
              </a:lnSpc>
            </a:pPr>
            <a:r>
              <a:rPr lang="en-US" altLang="en-US" sz="2400">
                <a:solidFill>
                  <a:srgbClr val="000000"/>
                </a:solidFill>
              </a:rPr>
              <a:t>TWOFISH  	Bruce </a:t>
            </a:r>
            <a:r>
              <a:rPr lang="en-US" altLang="en-US" sz="2400" err="1">
                <a:solidFill>
                  <a:srgbClr val="000000"/>
                </a:solidFill>
              </a:rPr>
              <a:t>Schneier</a:t>
            </a:r>
            <a:r>
              <a:rPr lang="en-US" altLang="en-US" sz="2400">
                <a:solidFill>
                  <a:srgbClr val="000000"/>
                </a:solidFill>
              </a:rPr>
              <a:t>, John Kelsey, Doug 			Whiting, David Wagner, Chris Hall, </a:t>
            </a:r>
            <a:r>
              <a:rPr lang="en-US" altLang="en-US" sz="2400" err="1">
                <a:solidFill>
                  <a:srgbClr val="000000"/>
                </a:solidFill>
              </a:rPr>
              <a:t>Niels</a:t>
            </a:r>
            <a:r>
              <a:rPr lang="en-US" altLang="zh-CN" sz="2400">
                <a:solidFill>
                  <a:srgbClr val="000000"/>
                </a:solidFill>
              </a:rPr>
              <a:t> </a:t>
            </a:r>
            <a:r>
              <a:rPr lang="en-US" altLang="en-US" sz="2400" err="1"/>
              <a:t>erguson</a:t>
            </a:r>
            <a:r>
              <a:rPr lang="en-US" altLang="en-US" sz="2400"/>
              <a:t> </a:t>
            </a:r>
            <a:endParaRPr lang="en-US" altLang="en-US" sz="2400"/>
          </a:p>
          <a:p>
            <a:pPr>
              <a:lnSpc>
                <a:spcPct val="90000"/>
              </a:lnSpc>
            </a:pPr>
            <a:endParaRPr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标题 28673"/>
          <p:cNvSpPr>
            <a:spLocks noGrp="1"/>
          </p:cNvSpPr>
          <p:nvPr>
            <p:ph type="title"/>
          </p:nvPr>
        </p:nvSpPr>
        <p:spPr/>
        <p:txBody>
          <a:bodyPr anchor="ctr"/>
          <a:p>
            <a:r>
              <a:rPr lang="en-US" altLang="zh-CN"/>
              <a:t>AES Round 2 Finalists </a:t>
            </a:r>
            <a:endParaRPr lang="zh-CN" altLang="en-US" dirty="0"/>
          </a:p>
        </p:txBody>
      </p:sp>
      <p:sp>
        <p:nvSpPr>
          <p:cNvPr id="28675" name="文本占位符 28674"/>
          <p:cNvSpPr>
            <a:spLocks noGrp="1"/>
          </p:cNvSpPr>
          <p:nvPr>
            <p:ph type="body" idx="1"/>
          </p:nvPr>
        </p:nvSpPr>
        <p:spPr/>
        <p:txBody>
          <a:bodyPr/>
          <a:p>
            <a:pPr>
              <a:lnSpc>
                <a:spcPct val="90000"/>
              </a:lnSpc>
              <a:buNone/>
            </a:pPr>
            <a:r>
              <a:rPr lang="en-US" altLang="zh-CN" sz="2800">
                <a:solidFill>
                  <a:srgbClr val="000000"/>
                </a:solidFill>
              </a:rPr>
              <a:t>Algorithm Name	Submitter Name (s)</a:t>
            </a:r>
            <a:r>
              <a:rPr lang="en-US" altLang="zh-CN" sz="2800" u="sng">
                <a:solidFill>
                  <a:srgbClr val="000000"/>
                </a:solidFill>
              </a:rPr>
              <a:t>                               </a:t>
            </a:r>
            <a:endParaRPr lang="en-US" altLang="zh-CN" sz="2800" u="sng">
              <a:solidFill>
                <a:srgbClr val="000000"/>
              </a:solidFill>
            </a:endParaRPr>
          </a:p>
          <a:p>
            <a:pPr>
              <a:lnSpc>
                <a:spcPct val="90000"/>
              </a:lnSpc>
            </a:pPr>
            <a:r>
              <a:rPr lang="en-US" altLang="zh-CN" sz="2800">
                <a:solidFill>
                  <a:srgbClr val="000000"/>
                </a:solidFill>
              </a:rPr>
              <a:t>MARS		IBM </a:t>
            </a:r>
            <a:r>
              <a:rPr lang="en-US" altLang="zh-CN" sz="2400">
                <a:solidFill>
                  <a:srgbClr val="000000"/>
                </a:solidFill>
              </a:rPr>
              <a:t>(represented by </a:t>
            </a:r>
            <a:r>
              <a:rPr lang="en-US" altLang="zh-CN" sz="2400" err="1">
                <a:solidFill>
                  <a:srgbClr val="000000"/>
                </a:solidFill>
              </a:rPr>
              <a:t>Nevenko</a:t>
            </a:r>
            <a:r>
              <a:rPr lang="en-US" altLang="zh-CN" sz="2400">
                <a:solidFill>
                  <a:srgbClr val="000000"/>
                </a:solidFill>
              </a:rPr>
              <a:t> </a:t>
            </a:r>
            <a:r>
              <a:rPr lang="en-US" altLang="zh-CN" sz="2400" err="1">
                <a:solidFill>
                  <a:srgbClr val="000000"/>
                </a:solidFill>
              </a:rPr>
              <a:t>Zunic</a:t>
            </a:r>
            <a:r>
              <a:rPr lang="en-US" altLang="zh-CN" sz="2400">
                <a:solidFill>
                  <a:srgbClr val="000000"/>
                </a:solidFill>
              </a:rPr>
              <a:t>)</a:t>
            </a:r>
            <a:endParaRPr lang="en-US" altLang="zh-CN" sz="2400">
              <a:solidFill>
                <a:srgbClr val="000000"/>
              </a:solidFill>
            </a:endParaRPr>
          </a:p>
          <a:p>
            <a:pPr>
              <a:lnSpc>
                <a:spcPct val="90000"/>
              </a:lnSpc>
            </a:pPr>
            <a:r>
              <a:rPr lang="en-US" altLang="zh-CN" sz="2800">
                <a:solidFill>
                  <a:srgbClr val="000000"/>
                </a:solidFill>
              </a:rPr>
              <a:t>RC6</a:t>
            </a:r>
            <a:r>
              <a:rPr lang="en-US" altLang="zh-CN" sz="2800" baseline="30000">
                <a:solidFill>
                  <a:srgbClr val="000000"/>
                </a:solidFill>
              </a:rPr>
              <a:t>TM</a:t>
            </a:r>
            <a:r>
              <a:rPr lang="en-US" altLang="zh-CN" sz="2800">
                <a:solidFill>
                  <a:srgbClr val="000000"/>
                </a:solidFill>
              </a:rPr>
              <a:t> 		RSA Laboratories </a:t>
            </a:r>
            <a:r>
              <a:rPr lang="en-US" altLang="zh-CN" sz="2400">
                <a:solidFill>
                  <a:srgbClr val="000000"/>
                </a:solidFill>
              </a:rPr>
              <a:t>(represented</a:t>
            </a:r>
            <a:endParaRPr lang="en-US" altLang="zh-CN" sz="2400">
              <a:solidFill>
                <a:srgbClr val="000000"/>
              </a:solidFill>
            </a:endParaRPr>
          </a:p>
          <a:p>
            <a:pPr>
              <a:lnSpc>
                <a:spcPct val="90000"/>
              </a:lnSpc>
              <a:buNone/>
            </a:pPr>
            <a:r>
              <a:rPr lang="en-US" altLang="zh-CN" sz="2400">
                <a:solidFill>
                  <a:srgbClr val="000000"/>
                </a:solidFill>
              </a:rPr>
              <a:t>							by Burt </a:t>
            </a:r>
            <a:r>
              <a:rPr lang="en-US" altLang="zh-CN" sz="2400" err="1">
                <a:solidFill>
                  <a:srgbClr val="000000"/>
                </a:solidFill>
              </a:rPr>
              <a:t>Kaliski</a:t>
            </a:r>
            <a:r>
              <a:rPr lang="en-US" altLang="zh-CN" sz="2400">
                <a:solidFill>
                  <a:srgbClr val="000000"/>
                </a:solidFill>
              </a:rPr>
              <a:t>)  </a:t>
            </a:r>
            <a:endParaRPr lang="en-US" altLang="zh-CN" sz="2400">
              <a:solidFill>
                <a:srgbClr val="000000"/>
              </a:solidFill>
            </a:endParaRPr>
          </a:p>
          <a:p>
            <a:pPr>
              <a:lnSpc>
                <a:spcPct val="90000"/>
              </a:lnSpc>
            </a:pPr>
            <a:r>
              <a:rPr lang="en-US" altLang="zh-CN" sz="2800" err="1">
                <a:solidFill>
                  <a:srgbClr val="000000"/>
                </a:solidFill>
              </a:rPr>
              <a:t>Rijndael</a:t>
            </a:r>
            <a:r>
              <a:rPr lang="en-US" altLang="zh-CN" sz="2800">
                <a:solidFill>
                  <a:srgbClr val="000000"/>
                </a:solidFill>
              </a:rPr>
              <a:t>  	Joan </a:t>
            </a:r>
            <a:r>
              <a:rPr lang="en-US" altLang="zh-CN" sz="2800" err="1">
                <a:solidFill>
                  <a:srgbClr val="000000"/>
                </a:solidFill>
              </a:rPr>
              <a:t>Daemen</a:t>
            </a:r>
            <a:r>
              <a:rPr lang="en-US" altLang="zh-CN" sz="2800">
                <a:solidFill>
                  <a:srgbClr val="000000"/>
                </a:solidFill>
              </a:rPr>
              <a:t>, Vincent </a:t>
            </a:r>
            <a:r>
              <a:rPr lang="en-US" altLang="zh-CN" sz="2800" err="1">
                <a:solidFill>
                  <a:srgbClr val="000000"/>
                </a:solidFill>
              </a:rPr>
              <a:t>Rijmen</a:t>
            </a:r>
            <a:r>
              <a:rPr lang="en-US" altLang="zh-CN" sz="2800">
                <a:solidFill>
                  <a:srgbClr val="000000"/>
                </a:solidFill>
              </a:rPr>
              <a:t>  </a:t>
            </a:r>
            <a:endParaRPr lang="en-US" altLang="zh-CN" sz="2800">
              <a:solidFill>
                <a:srgbClr val="000000"/>
              </a:solidFill>
            </a:endParaRPr>
          </a:p>
          <a:p>
            <a:pPr>
              <a:lnSpc>
                <a:spcPct val="90000"/>
              </a:lnSpc>
            </a:pPr>
            <a:r>
              <a:rPr lang="en-US" altLang="zh-CN" sz="2800">
                <a:solidFill>
                  <a:srgbClr val="000000"/>
                </a:solidFill>
              </a:rPr>
              <a:t>Serpent  	   	</a:t>
            </a:r>
            <a:r>
              <a:rPr lang="en-US" altLang="zh-CN" sz="2400">
                <a:solidFill>
                  <a:srgbClr val="000000"/>
                </a:solidFill>
              </a:rPr>
              <a:t>Ross Anderson, Eli </a:t>
            </a:r>
            <a:r>
              <a:rPr lang="en-US" altLang="zh-CN" sz="2400" err="1">
                <a:solidFill>
                  <a:srgbClr val="000000"/>
                </a:solidFill>
              </a:rPr>
              <a:t>Biham</a:t>
            </a:r>
            <a:r>
              <a:rPr lang="en-US" altLang="zh-CN" sz="2400">
                <a:solidFill>
                  <a:srgbClr val="000000"/>
                </a:solidFill>
              </a:rPr>
              <a:t>, Lars Knudsen</a:t>
            </a:r>
            <a:r>
              <a:rPr lang="en-US" altLang="zh-CN" sz="2800">
                <a:solidFill>
                  <a:srgbClr val="000000"/>
                </a:solidFill>
              </a:rPr>
              <a:t>  </a:t>
            </a:r>
            <a:endParaRPr lang="en-US" altLang="zh-CN" sz="2800">
              <a:solidFill>
                <a:srgbClr val="000000"/>
              </a:solidFill>
            </a:endParaRPr>
          </a:p>
          <a:p>
            <a:pPr>
              <a:lnSpc>
                <a:spcPct val="90000"/>
              </a:lnSpc>
            </a:pPr>
            <a:r>
              <a:rPr lang="en-US" altLang="zh-CN" sz="2800" err="1">
                <a:solidFill>
                  <a:srgbClr val="000000"/>
                </a:solidFill>
              </a:rPr>
              <a:t>Twofish</a:t>
            </a:r>
            <a:r>
              <a:rPr lang="en-US" altLang="zh-CN" sz="2800">
                <a:solidFill>
                  <a:srgbClr val="000000"/>
                </a:solidFill>
              </a:rPr>
              <a:t> 		Bruce </a:t>
            </a:r>
            <a:r>
              <a:rPr lang="en-US" altLang="zh-CN" sz="2800" err="1">
                <a:solidFill>
                  <a:srgbClr val="000000"/>
                </a:solidFill>
              </a:rPr>
              <a:t>Schneier</a:t>
            </a:r>
            <a:r>
              <a:rPr lang="en-US" altLang="zh-CN" sz="2800">
                <a:solidFill>
                  <a:srgbClr val="000000"/>
                </a:solidFill>
              </a:rPr>
              <a:t>, John Kelsey, Doug 			Whiting, David Wagner, Chris</a:t>
            </a:r>
            <a:endParaRPr lang="en-US" altLang="zh-CN" sz="2800">
              <a:solidFill>
                <a:srgbClr val="000000"/>
              </a:solidFill>
            </a:endParaRPr>
          </a:p>
          <a:p>
            <a:pPr>
              <a:lnSpc>
                <a:spcPct val="90000"/>
              </a:lnSpc>
              <a:buNone/>
            </a:pPr>
            <a:r>
              <a:rPr lang="en-US" altLang="zh-CN" sz="2800">
                <a:solidFill>
                  <a:srgbClr val="000000"/>
                </a:solidFill>
              </a:rPr>
              <a:t>				</a:t>
            </a:r>
            <a:r>
              <a:rPr lang="en-US" altLang="zh-CN" sz="2800" err="1">
                <a:solidFill>
                  <a:srgbClr val="000000"/>
                </a:solidFill>
              </a:rPr>
              <a:t>Hall,Niels</a:t>
            </a:r>
            <a:r>
              <a:rPr lang="en-US" altLang="zh-CN" sz="2800">
                <a:solidFill>
                  <a:srgbClr val="000000"/>
                </a:solidFill>
              </a:rPr>
              <a:t> Ferguson</a:t>
            </a:r>
            <a:endParaRPr lang="en-US" altLang="zh-CN" sz="2800">
              <a:solidFill>
                <a:srgbClr val="000000"/>
              </a:solidFill>
            </a:endParaRPr>
          </a:p>
          <a:p>
            <a:pPr>
              <a:lnSpc>
                <a:spcPct val="90000"/>
              </a:lnSpc>
              <a:buNone/>
            </a:pPr>
            <a:r>
              <a:rPr lang="en-US" altLang="zh-CN" sz="2800">
                <a:solidFill>
                  <a:srgbClr val="000000"/>
                </a:solidFill>
              </a:rPr>
              <a:t>*  </a:t>
            </a:r>
            <a:r>
              <a:rPr lang="en-US" altLang="zh-CN" sz="2800" err="1">
                <a:solidFill>
                  <a:srgbClr val="000000"/>
                </a:solidFill>
              </a:rPr>
              <a:t>Rijndael</a:t>
            </a:r>
            <a:r>
              <a:rPr lang="en-US" altLang="zh-CN" sz="2800">
                <a:solidFill>
                  <a:srgbClr val="000000"/>
                </a:solidFill>
              </a:rPr>
              <a:t> becomes AES</a:t>
            </a:r>
            <a:endParaRPr lang="en-US" altLang="zh-CN" sz="2800">
              <a:solidFill>
                <a:srgbClr val="000000"/>
              </a:solidFill>
            </a:endParaRPr>
          </a:p>
          <a:p>
            <a:pPr lvl="1">
              <a:lnSpc>
                <a:spcPct val="90000"/>
              </a:lnSpc>
            </a:pPr>
            <a:r>
              <a:rPr lang="en-US" altLang="zh-CN" sz="2400">
                <a:solidFill>
                  <a:srgbClr val="000000"/>
                </a:solidFill>
              </a:rPr>
              <a:t>http://</a:t>
            </a:r>
            <a:r>
              <a:rPr lang="en-US" altLang="zh-CN" sz="2400" err="1">
                <a:solidFill>
                  <a:srgbClr val="000000"/>
                </a:solidFill>
              </a:rPr>
              <a:t>www.esat.kuleuven.ac.be/~rijmen/rijndael</a:t>
            </a:r>
            <a:r>
              <a:rPr lang="en-US" altLang="zh-CN" sz="2400">
                <a:solidFill>
                  <a:srgbClr val="000000"/>
                </a:solidFill>
              </a:rPr>
              <a:t>/</a:t>
            </a:r>
            <a:endParaRPr lang="en-US" altLang="zh-CN" sz="2400">
              <a:solidFill>
                <a:srgbClr val="000000"/>
              </a:solidFill>
            </a:endParaRPr>
          </a:p>
        </p:txBody>
      </p:sp>
    </p:spTree>
  </p:cSld>
  <p:clrMapOvr>
    <a:masterClrMapping/>
  </p:clrMapOvr>
</p:sld>
</file>

<file path=ppt/theme/theme1.xml><?xml version="1.0" encoding="utf-8"?>
<a:theme xmlns:a="http://schemas.openxmlformats.org/drawingml/2006/main" name="天坛月色">
  <a:themeElements>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fontScheme name="天坛月色">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clrMap bg1="dk2" tx1="lt1" bg2="dk1" tx2="lt2" accent1="accent1" accent2="accent2" accent3="accent3" accent4="accent4" accent5="accent5" accent6="accent6" hlink="hlink" folHlink="folHlink"/>
    </a:extraClrScheme>
    <a:extraClrScheme>
      <a:clrScheme name="天坛月色 2">
        <a:dk1>
          <a:srgbClr val="C0C0C0"/>
        </a:dk1>
        <a:lt1>
          <a:srgbClr val="FFFFFF"/>
        </a:lt1>
        <a:dk2>
          <a:srgbClr val="006699"/>
        </a:dk2>
        <a:lt2>
          <a:srgbClr val="FFFFFF"/>
        </a:lt2>
        <a:accent1>
          <a:srgbClr val="93B090"/>
        </a:accent1>
        <a:accent2>
          <a:srgbClr val="CCECFF"/>
        </a:accent2>
        <a:accent3>
          <a:srgbClr val="AAB8CA"/>
        </a:accent3>
        <a:accent4>
          <a:srgbClr val="DADADA"/>
        </a:accent4>
        <a:accent5>
          <a:srgbClr val="C8D4C6"/>
        </a:accent5>
        <a:accent6>
          <a:srgbClr val="B9D6E7"/>
        </a:accent6>
        <a:hlink>
          <a:srgbClr val="FFFF66"/>
        </a:hlink>
        <a:folHlink>
          <a:srgbClr val="66FFFF"/>
        </a:folHlink>
      </a:clrScheme>
      <a:clrMap bg1="dk2" tx1="lt1" bg2="dk1" tx2="lt2" accent1="accent1" accent2="accent2" accent3="accent3" accent4="accent4" accent5="accent5" accent6="accent6" hlink="hlink" folHlink="folHlink"/>
    </a:extraClrScheme>
    <a:extraClrScheme>
      <a:clrScheme name="天坛月色 3">
        <a:dk1>
          <a:srgbClr val="DDDDDD"/>
        </a:dk1>
        <a:lt1>
          <a:srgbClr val="FFFFFF"/>
        </a:lt1>
        <a:dk2>
          <a:srgbClr val="7B7BA7"/>
        </a:dk2>
        <a:lt2>
          <a:srgbClr val="FFFF66"/>
        </a:lt2>
        <a:accent1>
          <a:srgbClr val="78AE90"/>
        </a:accent1>
        <a:accent2>
          <a:srgbClr val="B8B8D0"/>
        </a:accent2>
        <a:accent3>
          <a:srgbClr val="BFBFD0"/>
        </a:accent3>
        <a:accent4>
          <a:srgbClr val="DADADA"/>
        </a:accent4>
        <a:accent5>
          <a:srgbClr val="BED3C6"/>
        </a:accent5>
        <a:accent6>
          <a:srgbClr val="A6A6BC"/>
        </a:accent6>
        <a:hlink>
          <a:srgbClr val="66FFCC"/>
        </a:hlink>
        <a:folHlink>
          <a:srgbClr val="CCFF99"/>
        </a:folHlink>
      </a:clrScheme>
      <a:clrMap bg1="dk2" tx1="lt1" bg2="dk1" tx2="lt2" accent1="accent1" accent2="accent2" accent3="accent3" accent4="accent4" accent5="accent5" accent6="accent6" hlink="hlink" folHlink="folHlink"/>
    </a:extraClrScheme>
    <a:extraClrScheme>
      <a:clrScheme name="天坛月色 4">
        <a:dk1>
          <a:srgbClr val="DDDDDD"/>
        </a:dk1>
        <a:lt1>
          <a:srgbClr val="FFFF00"/>
        </a:lt1>
        <a:dk2>
          <a:srgbClr val="6600CC"/>
        </a:dk2>
        <a:lt2>
          <a:srgbClr val="FFFFFF"/>
        </a:lt2>
        <a:accent1>
          <a:srgbClr val="7296B6"/>
        </a:accent1>
        <a:accent2>
          <a:srgbClr val="FF6600"/>
        </a:accent2>
        <a:accent3>
          <a:srgbClr val="B8AAE2"/>
        </a:accent3>
        <a:accent4>
          <a:srgbClr val="DADA00"/>
        </a:accent4>
        <a:accent5>
          <a:srgbClr val="BCC9D7"/>
        </a:accent5>
        <a:accent6>
          <a:srgbClr val="E75C00"/>
        </a:accent6>
        <a:hlink>
          <a:srgbClr val="99FFCC"/>
        </a:hlink>
        <a:folHlink>
          <a:srgbClr val="FFFFFF"/>
        </a:folHlink>
      </a:clrScheme>
      <a:clrMap bg1="dk2" tx1="lt1" bg2="dk1" tx2="lt2" accent1="accent1" accent2="accent2" accent3="accent3" accent4="accent4" accent5="accent5" accent6="accent6" hlink="hlink" folHlink="folHlink"/>
    </a:extraClrScheme>
    <a:extraClrScheme>
      <a:clrScheme name="天坛月色 5">
        <a:dk1>
          <a:srgbClr val="DDDDDD"/>
        </a:dk1>
        <a:lt1>
          <a:srgbClr val="FFFFFF"/>
        </a:lt1>
        <a:dk2>
          <a:srgbClr val="0099CC"/>
        </a:dk2>
        <a:lt2>
          <a:srgbClr val="CCECFF"/>
        </a:lt2>
        <a:accent1>
          <a:srgbClr val="DD8A79"/>
        </a:accent1>
        <a:accent2>
          <a:srgbClr val="339966"/>
        </a:accent2>
        <a:accent3>
          <a:srgbClr val="AACAE2"/>
        </a:accent3>
        <a:accent4>
          <a:srgbClr val="DADADA"/>
        </a:accent4>
        <a:accent5>
          <a:srgbClr val="EBC4BE"/>
        </a:accent5>
        <a:accent6>
          <a:srgbClr val="2D8A5C"/>
        </a:accent6>
        <a:hlink>
          <a:srgbClr val="FFFF66"/>
        </a:hlink>
        <a:folHlink>
          <a:srgbClr val="CCFF99"/>
        </a:folHlink>
      </a:clrScheme>
      <a:clrMap bg1="dk2" tx1="lt1" bg2="dk1" tx2="lt2" accent1="accent1" accent2="accent2" accent3="accent3" accent4="accent4" accent5="accent5" accent6="accent6" hlink="hlink" folHlink="folHlink"/>
    </a:extraClrScheme>
    <a:extraClrScheme>
      <a:clrScheme name="天坛月色 6">
        <a:dk1>
          <a:srgbClr val="C0C0C0"/>
        </a:dk1>
        <a:lt1>
          <a:srgbClr val="FFFFFF"/>
        </a:lt1>
        <a:dk2>
          <a:srgbClr val="536DAD"/>
        </a:dk2>
        <a:lt2>
          <a:srgbClr val="66FF66"/>
        </a:lt2>
        <a:accent1>
          <a:srgbClr val="C48AB6"/>
        </a:accent1>
        <a:accent2>
          <a:srgbClr val="FFCCFF"/>
        </a:accent2>
        <a:accent3>
          <a:srgbClr val="B3BAD3"/>
        </a:accent3>
        <a:accent4>
          <a:srgbClr val="DADADA"/>
        </a:accent4>
        <a:accent5>
          <a:srgbClr val="DEC4D7"/>
        </a:accent5>
        <a:accent6>
          <a:srgbClr val="E7B9E7"/>
        </a:accent6>
        <a:hlink>
          <a:srgbClr val="00FFFF"/>
        </a:hlink>
        <a:folHlink>
          <a:srgbClr val="FFFF66"/>
        </a:folHlink>
      </a:clrScheme>
      <a:clrMap bg1="dk2" tx1="lt1" bg2="dk1" tx2="lt2" accent1="accent1" accent2="accent2" accent3="accent3" accent4="accent4" accent5="accent5" accent6="accent6" hlink="hlink" folHlink="folHlink"/>
    </a:extraClrScheme>
    <a:extraClrScheme>
      <a:clrScheme name="天坛月色 7">
        <a:dk1>
          <a:srgbClr val="C0C0C0"/>
        </a:dk1>
        <a:lt1>
          <a:srgbClr val="FFFF00"/>
        </a:lt1>
        <a:dk2>
          <a:srgbClr val="996633"/>
        </a:dk2>
        <a:lt2>
          <a:srgbClr val="66FFFF"/>
        </a:lt2>
        <a:accent1>
          <a:srgbClr val="CD7C73"/>
        </a:accent1>
        <a:accent2>
          <a:srgbClr val="B6B6CE"/>
        </a:accent2>
        <a:accent3>
          <a:srgbClr val="CAB8AD"/>
        </a:accent3>
        <a:accent4>
          <a:srgbClr val="DADA00"/>
        </a:accent4>
        <a:accent5>
          <a:srgbClr val="E3BFBC"/>
        </a:accent5>
        <a:accent6>
          <a:srgbClr val="A5A5BA"/>
        </a:accent6>
        <a:hlink>
          <a:srgbClr val="000000"/>
        </a:hlink>
        <a:folHlink>
          <a:srgbClr val="CCECFF"/>
        </a:folHlink>
      </a:clrScheme>
      <a:clrMap bg1="dk2" tx1="lt1" bg2="dk1" tx2="lt2" accent1="accent1" accent2="accent2" accent3="accent3" accent4="accent4" accent5="accent5" accent6="accent6" hlink="hlink" folHlink="folHlink"/>
    </a:extraClrScheme>
    <a:extraClrScheme>
      <a:clrScheme name="天坛月色 8">
        <a:dk1>
          <a:srgbClr val="C0C0C0"/>
        </a:dk1>
        <a:lt1>
          <a:srgbClr val="FFFF66"/>
        </a:lt1>
        <a:dk2>
          <a:srgbClr val="008080"/>
        </a:dk2>
        <a:lt2>
          <a:srgbClr val="FFFF00"/>
        </a:lt2>
        <a:accent1>
          <a:srgbClr val="859CC9"/>
        </a:accent1>
        <a:accent2>
          <a:srgbClr val="FFCCFF"/>
        </a:accent2>
        <a:accent3>
          <a:srgbClr val="AAC0C0"/>
        </a:accent3>
        <a:accent4>
          <a:srgbClr val="DADA56"/>
        </a:accent4>
        <a:accent5>
          <a:srgbClr val="C2CBE1"/>
        </a:accent5>
        <a:accent6>
          <a:srgbClr val="E7B9E7"/>
        </a:accent6>
        <a:hlink>
          <a:srgbClr val="99FFCC"/>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CDESIGNO</Template>
  <TotalTime>0</TotalTime>
  <Words>3123</Words>
  <Application>WPS 演示</Application>
  <PresentationFormat>全屏显示(4:3)</PresentationFormat>
  <Paragraphs>233</Paragraphs>
  <Slides>37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Arial</vt:lpstr>
      <vt:lpstr>宋体</vt:lpstr>
      <vt:lpstr>Wingdings</vt:lpstr>
      <vt:lpstr>Wingdings 2</vt:lpstr>
      <vt:lpstr>黑体</vt:lpstr>
      <vt:lpstr>Wingdings</vt:lpstr>
      <vt:lpstr>微软雅黑</vt:lpstr>
      <vt:lpstr>Arial Unicode MS</vt:lpstr>
      <vt:lpstr>天坛月色</vt:lpstr>
      <vt:lpstr>第5章 高级加密标准（AES）</vt:lpstr>
      <vt:lpstr>目标</vt:lpstr>
      <vt:lpstr>从3DES到AES</vt:lpstr>
      <vt:lpstr>5.1 AES的准则</vt:lpstr>
      <vt:lpstr>AES要求</vt:lpstr>
      <vt:lpstr>AES介绍</vt:lpstr>
      <vt:lpstr>AES Round 1 Candidate Algorithms (I)</vt:lpstr>
      <vt:lpstr>(II)</vt:lpstr>
      <vt:lpstr>AES Round 2 Finalists </vt:lpstr>
      <vt:lpstr>最终评估准则</vt:lpstr>
      <vt:lpstr>AES加密</vt:lpstr>
      <vt:lpstr>PowerPoint 演示文稿</vt:lpstr>
      <vt:lpstr>数据单位</vt:lpstr>
      <vt:lpstr>PowerPoint 演示文稿</vt:lpstr>
      <vt:lpstr>PowerPoint 演示文稿</vt:lpstr>
      <vt:lpstr>PowerPoint 演示文稿</vt:lpstr>
      <vt:lpstr>PowerPoint 演示文稿</vt:lpstr>
      <vt:lpstr>每一个轮的结构</vt:lpstr>
      <vt:lpstr>轮函数</vt:lpstr>
      <vt:lpstr>PowerPoint 演示文稿</vt:lpstr>
      <vt:lpstr>字节代换（ByteSub）</vt:lpstr>
      <vt:lpstr>PowerPoint 演示文稿</vt:lpstr>
      <vt:lpstr>PowerPoint 演示文稿</vt:lpstr>
      <vt:lpstr>行移位（ShiftRow）</vt:lpstr>
      <vt:lpstr>PowerPoint 演示文稿</vt:lpstr>
      <vt:lpstr>列混合（MixColumn）</vt:lpstr>
      <vt:lpstr>PowerPoint 演示文稿</vt:lpstr>
      <vt:lpstr>轮密钥加（AddRoundKey） </vt:lpstr>
      <vt:lpstr>PowerPoint 演示文稿</vt:lpstr>
      <vt:lpstr>PowerPoint 演示文稿</vt:lpstr>
      <vt:lpstr>密钥扩展</vt:lpstr>
      <vt:lpstr>PowerPoint 演示文稿</vt:lpstr>
      <vt:lpstr>PowerPoint 演示文稿</vt:lpstr>
      <vt:lpstr>PowerPoint 演示文稿</vt:lpstr>
      <vt:lpstr>AES解密</vt:lpstr>
      <vt:lpstr>PowerPoint 演示文稿</vt:lpstr>
      <vt:lpstr>AES解密</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creator>personal</dc:creator>
  <cp:lastModifiedBy>阳光</cp:lastModifiedBy>
  <cp:revision>365</cp:revision>
  <dcterms:created xsi:type="dcterms:W3CDTF">2005-09-17T10:22:00Z</dcterms:created>
  <dcterms:modified xsi:type="dcterms:W3CDTF">2018-09-15T03:49:56Z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